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8BF8-66A7-4A55-95D1-0FD7A50BB0CB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2E09D-C4FF-4343-89C7-F4DD5B7C23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4201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8BF8-66A7-4A55-95D1-0FD7A50BB0CB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2E09D-C4FF-4343-89C7-F4DD5B7C23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545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8BF8-66A7-4A55-95D1-0FD7A50BB0CB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2E09D-C4FF-4343-89C7-F4DD5B7C23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0923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8BF8-66A7-4A55-95D1-0FD7A50BB0CB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2E09D-C4FF-4343-89C7-F4DD5B7C23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001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8BF8-66A7-4A55-95D1-0FD7A50BB0CB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2E09D-C4FF-4343-89C7-F4DD5B7C23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343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8BF8-66A7-4A55-95D1-0FD7A50BB0CB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2E09D-C4FF-4343-89C7-F4DD5B7C23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7179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8BF8-66A7-4A55-95D1-0FD7A50BB0CB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2E09D-C4FF-4343-89C7-F4DD5B7C23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80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8BF8-66A7-4A55-95D1-0FD7A50BB0CB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2E09D-C4FF-4343-89C7-F4DD5B7C23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5301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8BF8-66A7-4A55-95D1-0FD7A50BB0CB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2E09D-C4FF-4343-89C7-F4DD5B7C23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550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8BF8-66A7-4A55-95D1-0FD7A50BB0CB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2E09D-C4FF-4343-89C7-F4DD5B7C23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5002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8BF8-66A7-4A55-95D1-0FD7A50BB0CB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2E09D-C4FF-4343-89C7-F4DD5B7C23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5850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E8BF8-66A7-4A55-95D1-0FD7A50BB0CB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2E09D-C4FF-4343-89C7-F4DD5B7C23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1445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assenaufrgs.com.br/estatisticas/histogramas/2016/biologia.ph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65666" y="-445997"/>
            <a:ext cx="9144000" cy="2387600"/>
          </a:xfrm>
        </p:spPr>
        <p:txBody>
          <a:bodyPr/>
          <a:lstStyle/>
          <a:p>
            <a:r>
              <a:rPr lang="pt-BR" b="1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AULA INAUGURAL 2016</a:t>
            </a:r>
            <a:endParaRPr lang="pt-BR" b="1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676" y="2546909"/>
            <a:ext cx="9793979" cy="272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062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19125"/>
            <a:ext cx="10515600" cy="1325563"/>
          </a:xfrm>
        </p:spPr>
        <p:txBody>
          <a:bodyPr>
            <a:noAutofit/>
          </a:bodyPr>
          <a:lstStyle/>
          <a:p>
            <a:r>
              <a:rPr lang="pt-BR" sz="4800" b="1" dirty="0">
                <a:latin typeface="Bauhaus 93" panose="04030905020B02020C02" pitchFamily="82" charset="0"/>
              </a:rPr>
              <a:t>N</a:t>
            </a:r>
            <a:r>
              <a:rPr lang="pt-BR" sz="4800" b="1" dirty="0" smtClean="0">
                <a:latin typeface="Bauhaus 93" panose="04030905020B02020C02" pitchFamily="82" charset="0"/>
              </a:rPr>
              <a:t>ÚMEROS DO VESTIBULAR DA UFRGS</a:t>
            </a:r>
            <a:br>
              <a:rPr lang="pt-BR" sz="4800" b="1" dirty="0" smtClean="0">
                <a:latin typeface="Bauhaus 93" panose="04030905020B02020C02" pitchFamily="82" charset="0"/>
              </a:rPr>
            </a:br>
            <a:r>
              <a:rPr lang="pt-BR" sz="4800" b="1" dirty="0" smtClean="0">
                <a:latin typeface="Bauhaus 93" panose="04030905020B02020C02" pitchFamily="82" charset="0"/>
              </a:rPr>
              <a:t>BIOLOGIA</a:t>
            </a:r>
            <a:br>
              <a:rPr lang="pt-BR" sz="4800" b="1" dirty="0" smtClean="0">
                <a:latin typeface="Bauhaus 93" panose="04030905020B02020C02" pitchFamily="82" charset="0"/>
              </a:rPr>
            </a:br>
            <a:endParaRPr lang="pt-BR" sz="4800" b="1" dirty="0">
              <a:latin typeface="Bauhaus 93" panose="04030905020B02020C02" pitchFamily="8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2016</a:t>
            </a:r>
          </a:p>
          <a:p>
            <a:endParaRPr lang="pt-BR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912739"/>
              </p:ext>
            </p:extLst>
          </p:nvPr>
        </p:nvGraphicFramePr>
        <p:xfrm>
          <a:off x="1094704" y="2550018"/>
          <a:ext cx="10259097" cy="3206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56102"/>
                <a:gridCol w="4102995"/>
              </a:tblGrid>
              <a:tr h="80171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3200" dirty="0">
                          <a:effectLst/>
                        </a:rPr>
                        <a:t>Média da Prova</a:t>
                      </a:r>
                      <a:endParaRPr lang="pt-BR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3200" dirty="0">
                          <a:effectLst/>
                        </a:rPr>
                        <a:t>10,0792</a:t>
                      </a:r>
                      <a:endParaRPr lang="pt-BR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80171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3200">
                          <a:effectLst/>
                        </a:rPr>
                        <a:t>Desvio Padrão da Prova</a:t>
                      </a:r>
                      <a:endParaRPr lang="pt-BR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3200" b="1" dirty="0">
                          <a:effectLst/>
                        </a:rPr>
                        <a:t>3,9837</a:t>
                      </a:r>
                      <a:endParaRPr lang="pt-BR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80171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3200">
                          <a:effectLst/>
                        </a:rPr>
                        <a:t>Número de Candidatos Presentes</a:t>
                      </a:r>
                      <a:endParaRPr lang="pt-BR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3200" b="1" dirty="0">
                          <a:effectLst/>
                        </a:rPr>
                        <a:t>29.976</a:t>
                      </a:r>
                      <a:endParaRPr lang="pt-BR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80171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3200" dirty="0">
                          <a:effectLst/>
                        </a:rPr>
                        <a:t>Número de Candidatos Ausentes</a:t>
                      </a:r>
                      <a:endParaRPr lang="pt-BR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t-BR" sz="3200" b="1" dirty="0">
                          <a:effectLst/>
                        </a:rPr>
                        <a:t>8.449 (21,99%)</a:t>
                      </a:r>
                      <a:endParaRPr lang="pt-BR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7190704" y="5922963"/>
            <a:ext cx="4649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</a:rPr>
              <a:t>TOTAL: 38.425</a:t>
            </a:r>
            <a:endParaRPr lang="pt-B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886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1377" y="-111393"/>
            <a:ext cx="10515600" cy="1325563"/>
          </a:xfrm>
        </p:spPr>
        <p:txBody>
          <a:bodyPr/>
          <a:lstStyle/>
          <a:p>
            <a:r>
              <a:rPr lang="pt-BR" dirty="0" smtClean="0"/>
              <a:t>Número da candidatos abaixo da média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8863359"/>
              </p:ext>
            </p:extLst>
          </p:nvPr>
        </p:nvGraphicFramePr>
        <p:xfrm>
          <a:off x="707157" y="1054857"/>
          <a:ext cx="9464040" cy="49034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54680"/>
                <a:gridCol w="3154680"/>
                <a:gridCol w="315468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0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246,99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272,09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31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297,19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120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3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322,30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384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4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347,40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945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5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372,50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1747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6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397,60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2377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7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422,71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2994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8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447,81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3263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9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472,91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3151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10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498,01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2898</a:t>
                      </a:r>
                      <a:endParaRPr lang="pt-B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7379594" y="6014434"/>
            <a:ext cx="3317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</a:rPr>
              <a:t>TOTAL: 17.912 (59,75%)</a:t>
            </a:r>
            <a:endParaRPr lang="pt-B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382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http://www.passenaufrgs.com.br/estatisticas/histogramas/2016/biologia.pn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156" y="851794"/>
            <a:ext cx="11011436" cy="5666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4507605" y="257577"/>
            <a:ext cx="595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FF0000"/>
                </a:solidFill>
              </a:rPr>
              <a:t>HISTOGRAMA BIO/2016</a:t>
            </a:r>
            <a:endParaRPr lang="pt-B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93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142875"/>
            <a:ext cx="10515600" cy="1325563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</a:rPr>
              <a:t>DISTRIBUIÇÃO DA PROVA DE BIOLOGIA (2011 A 2016)</a:t>
            </a: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35169" y="1182688"/>
            <a:ext cx="10515600" cy="4351338"/>
          </a:xfrm>
        </p:spPr>
        <p:txBody>
          <a:bodyPr>
            <a:noAutofit/>
          </a:bodyPr>
          <a:lstStyle/>
          <a:p>
            <a:r>
              <a:rPr lang="pt-BR" sz="1600" dirty="0" smtClean="0"/>
              <a:t>TOTAL DE QUESTÕES ANALISADAS (25x6=150)</a:t>
            </a:r>
          </a:p>
          <a:p>
            <a:r>
              <a:rPr lang="pt-BR" sz="1600" dirty="0" smtClean="0"/>
              <a:t>CITOLOGIA 37/150 = 24,66%</a:t>
            </a:r>
          </a:p>
          <a:p>
            <a:r>
              <a:rPr lang="pt-BR" sz="1600" dirty="0" smtClean="0"/>
              <a:t>ECOLOGIA 25/150= 16,66%</a:t>
            </a:r>
          </a:p>
          <a:p>
            <a:r>
              <a:rPr lang="pt-BR" sz="1600" dirty="0" smtClean="0"/>
              <a:t>EVOLUÇÃO 14/150= 9,33%</a:t>
            </a:r>
          </a:p>
          <a:p>
            <a:r>
              <a:rPr lang="pt-BR" sz="1600" dirty="0" smtClean="0"/>
              <a:t>GENÉTICA 13/150= 8,66%</a:t>
            </a:r>
          </a:p>
          <a:p>
            <a:r>
              <a:rPr lang="pt-BR" sz="1600" dirty="0" smtClean="0"/>
              <a:t>ZOOLOGIA 10/150= 6,66%</a:t>
            </a:r>
          </a:p>
          <a:p>
            <a:r>
              <a:rPr lang="pt-BR" sz="1600" dirty="0" smtClean="0"/>
              <a:t>FISIOLOGIA HUMANA 9/150= 6%</a:t>
            </a:r>
          </a:p>
          <a:p>
            <a:r>
              <a:rPr lang="pt-BR" sz="1600" dirty="0" smtClean="0"/>
              <a:t>BOTÂNICA 9/150= 6%</a:t>
            </a:r>
          </a:p>
          <a:p>
            <a:r>
              <a:rPr lang="pt-BR" sz="1600" dirty="0" smtClean="0"/>
              <a:t>FISIOLOGIA ANIMAL 7/150= 4,66%</a:t>
            </a:r>
          </a:p>
          <a:p>
            <a:r>
              <a:rPr lang="pt-BR" sz="1600" dirty="0" smtClean="0"/>
              <a:t>HISTOLOGIA ANIMAL 6/150= 4%</a:t>
            </a:r>
          </a:p>
          <a:p>
            <a:r>
              <a:rPr lang="pt-BR" sz="1600" dirty="0" smtClean="0"/>
              <a:t>SERES VIVOS 5/150= 3,33%</a:t>
            </a:r>
          </a:p>
          <a:p>
            <a:r>
              <a:rPr lang="pt-BR" sz="1600" dirty="0" smtClean="0"/>
              <a:t>FISIOLOGIA VEGETAL 5/150= 3,33%</a:t>
            </a:r>
          </a:p>
          <a:p>
            <a:r>
              <a:rPr lang="pt-BR" sz="1600" dirty="0" smtClean="0"/>
              <a:t>HISTOLOGIA VEGETAL 4/150= 2,66%</a:t>
            </a:r>
          </a:p>
          <a:p>
            <a:r>
              <a:rPr lang="pt-BR" sz="1600" dirty="0" smtClean="0"/>
              <a:t>EMBRIOLOGIA 3/150= 2%</a:t>
            </a:r>
          </a:p>
          <a:p>
            <a:r>
              <a:rPr lang="pt-BR" sz="1600" dirty="0" smtClean="0"/>
              <a:t>TAXONOMIA 2/150= 1,33%</a:t>
            </a:r>
          </a:p>
          <a:p>
            <a:r>
              <a:rPr lang="pt-BR" sz="1600" dirty="0" smtClean="0"/>
              <a:t>PARASITOLOGIA 1/150= 0,66%</a:t>
            </a:r>
          </a:p>
          <a:p>
            <a:endParaRPr lang="pt-BR" sz="16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5125792" y="6259133"/>
            <a:ext cx="2498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TOTAL EM % = 99,94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7578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00B050"/>
                </a:solidFill>
              </a:rPr>
              <a:t>Conteúdos Prof. Dani</a:t>
            </a:r>
            <a:endParaRPr lang="pt-BR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Apostila 1</a:t>
            </a:r>
          </a:p>
          <a:p>
            <a:r>
              <a:rPr lang="pt-BR" dirty="0" smtClean="0"/>
              <a:t>Citologia (tudo sobre) inclusive bioenergética e </a:t>
            </a:r>
            <a:r>
              <a:rPr lang="pt-BR" dirty="0" err="1" smtClean="0"/>
              <a:t>citogenética</a:t>
            </a:r>
            <a:r>
              <a:rPr lang="pt-BR" dirty="0"/>
              <a:t>.</a:t>
            </a:r>
            <a:endParaRPr lang="pt-BR" dirty="0" smtClean="0"/>
          </a:p>
          <a:p>
            <a:r>
              <a:rPr lang="pt-BR" dirty="0" smtClean="0"/>
              <a:t>Reprodução e embriologia</a:t>
            </a:r>
          </a:p>
          <a:p>
            <a:r>
              <a:rPr lang="pt-BR" dirty="0" smtClean="0"/>
              <a:t>Genética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Apostila 2</a:t>
            </a:r>
          </a:p>
          <a:p>
            <a:r>
              <a:rPr lang="pt-BR" dirty="0" smtClean="0"/>
              <a:t>Zoologia (</a:t>
            </a:r>
            <a:r>
              <a:rPr lang="pt-BR" dirty="0" err="1" smtClean="0"/>
              <a:t>Metazoa</a:t>
            </a:r>
            <a:r>
              <a:rPr lang="pt-BR" dirty="0" smtClean="0"/>
              <a:t>)</a:t>
            </a:r>
          </a:p>
          <a:p>
            <a:r>
              <a:rPr lang="pt-BR" dirty="0" smtClean="0"/>
              <a:t>Fisiologia Humana</a:t>
            </a:r>
          </a:p>
          <a:p>
            <a:r>
              <a:rPr lang="pt-BR" dirty="0" smtClean="0"/>
              <a:t>Ecologia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06402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213</Words>
  <Application>Microsoft Office PowerPoint</Application>
  <PresentationFormat>Widescreen</PresentationFormat>
  <Paragraphs>75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3" baseType="lpstr">
      <vt:lpstr>Adobe Gothic Std B</vt:lpstr>
      <vt:lpstr>Arial</vt:lpstr>
      <vt:lpstr>Bauhaus 93</vt:lpstr>
      <vt:lpstr>Calibri</vt:lpstr>
      <vt:lpstr>Calibri Light</vt:lpstr>
      <vt:lpstr>Times New Roman</vt:lpstr>
      <vt:lpstr>Tema do Office</vt:lpstr>
      <vt:lpstr>AULA INAUGURAL 2016</vt:lpstr>
      <vt:lpstr>NÚMEROS DO VESTIBULAR DA UFRGS BIOLOGIA </vt:lpstr>
      <vt:lpstr>Número da candidatos abaixo da média</vt:lpstr>
      <vt:lpstr>Apresentação do PowerPoint</vt:lpstr>
      <vt:lpstr>DISTRIBUIÇÃO DA PROVA DE BIOLOGIA (2011 A 2016)</vt:lpstr>
      <vt:lpstr>Conteúdos Prof. Dani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INAUGURAL 2016</dc:title>
  <dc:creator>Daniel</dc:creator>
  <cp:lastModifiedBy>Daniel</cp:lastModifiedBy>
  <cp:revision>11</cp:revision>
  <dcterms:created xsi:type="dcterms:W3CDTF">2016-02-22T23:42:48Z</dcterms:created>
  <dcterms:modified xsi:type="dcterms:W3CDTF">2016-02-23T00:31:13Z</dcterms:modified>
</cp:coreProperties>
</file>