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1" r:id="rId5"/>
    <p:sldId id="262" r:id="rId6"/>
    <p:sldId id="257" r:id="rId7"/>
    <p:sldId id="259" r:id="rId8"/>
    <p:sldId id="260" r:id="rId9"/>
    <p:sldId id="263" r:id="rId10"/>
    <p:sldId id="264" r:id="rId11"/>
    <p:sldId id="268" r:id="rId12"/>
    <p:sldId id="265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785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99610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24970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52178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58286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06364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8179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21518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23310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83897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1340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72CE-871E-4C37-BE96-BCA8AFDBA9EE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89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6" y="7181"/>
            <a:ext cx="5949280" cy="59492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6093296"/>
            <a:ext cx="842493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Broadway" pitchFamily="82" charset="0"/>
              </a:rPr>
              <a:t>www.drbmarti.wix.com/danibio</a:t>
            </a:r>
            <a:endParaRPr lang="pt-BR" sz="36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56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19310" y="980728"/>
            <a:ext cx="81851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pt-BR" sz="2400" dirty="0"/>
              <a:t>Foto ao microscópio eletrônico mostrando vários </a:t>
            </a:r>
            <a:r>
              <a:rPr lang="pt-BR" sz="2400" dirty="0" smtClean="0"/>
              <a:t>espermatozoides </a:t>
            </a:r>
            <a:r>
              <a:rPr lang="pt-BR" sz="2400" dirty="0"/>
              <a:t>tentando penetrar em um ovócito II no momento da fecundação. Esta foto permite mostrar as diferenças de tamanho entre ovócito II e </a:t>
            </a:r>
            <a:r>
              <a:rPr lang="pt-BR" sz="2400" dirty="0" smtClean="0"/>
              <a:t>espermatozoide. </a:t>
            </a:r>
            <a:endParaRPr lang="pt-BR" sz="2400" dirty="0"/>
          </a:p>
        </p:txBody>
      </p:sp>
      <p:pic>
        <p:nvPicPr>
          <p:cNvPr id="43" name="Picture 3" descr="fecund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1752"/>
            <a:ext cx="3888432" cy="38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FECUNDAÇÃO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958679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utoUpdateAnimBg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fecundaçã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68" y="1314450"/>
            <a:ext cx="15525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4" descr="spz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43" y="405765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" descr="sp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68" y="1771650"/>
            <a:ext cx="11811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 descr="spz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68" y="2228850"/>
            <a:ext cx="10572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 descr="spz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68" y="2762250"/>
            <a:ext cx="114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3" descr="spz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43" y="3448050"/>
            <a:ext cx="11144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437718" y="1009650"/>
            <a:ext cx="1343025" cy="787400"/>
            <a:chOff x="4420" y="1664"/>
            <a:chExt cx="846" cy="496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420" y="1664"/>
              <a:ext cx="8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Zona pelúcida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4752" y="182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4294968" y="1238250"/>
            <a:ext cx="1046163" cy="627063"/>
            <a:chOff x="4960" y="1776"/>
            <a:chExt cx="659" cy="395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92" y="1776"/>
              <a:ext cx="6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Acrossomo</a:t>
              </a: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4960" y="1924"/>
              <a:ext cx="128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4498168" y="1390650"/>
            <a:ext cx="698500" cy="533400"/>
            <a:chOff x="5088" y="1872"/>
            <a:chExt cx="440" cy="336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088" y="1872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Núcleo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5088" y="201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4668031" y="1543050"/>
            <a:ext cx="896937" cy="457200"/>
            <a:chOff x="5195" y="1968"/>
            <a:chExt cx="565" cy="288"/>
          </a:xfrm>
        </p:grpSpPr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221" y="1968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Centríolo</a:t>
              </a: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5195" y="211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4802968" y="1695450"/>
            <a:ext cx="762000" cy="381000"/>
            <a:chOff x="5280" y="2064"/>
            <a:chExt cx="480" cy="240"/>
          </a:xfrm>
        </p:grpSpPr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5308" y="2064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Flagelo</a:t>
              </a: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528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2288368" y="2838450"/>
            <a:ext cx="1752600" cy="581025"/>
            <a:chOff x="3696" y="3052"/>
            <a:chExt cx="1104" cy="366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696" y="305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Citoplasma do ovócito II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608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50"/>
          <p:cNvGrpSpPr>
            <a:grpSpLocks/>
          </p:cNvGrpSpPr>
          <p:nvPr/>
        </p:nvGrpSpPr>
        <p:grpSpPr bwMode="auto">
          <a:xfrm>
            <a:off x="2364568" y="4438650"/>
            <a:ext cx="2325688" cy="581025"/>
            <a:chOff x="3408" y="3676"/>
            <a:chExt cx="1465" cy="366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408" y="3676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Membrana de fecundação</a:t>
              </a: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320" y="3859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AutoShape 48"/>
          <p:cNvSpPr>
            <a:spLocks noChangeArrowheads="1"/>
          </p:cNvSpPr>
          <p:nvPr/>
        </p:nvSpPr>
        <p:spPr bwMode="auto">
          <a:xfrm>
            <a:off x="5260168" y="32956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5412568" y="26860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5336368" y="39052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AutoShape 53"/>
          <p:cNvSpPr>
            <a:spLocks noChangeArrowheads="1"/>
          </p:cNvSpPr>
          <p:nvPr/>
        </p:nvSpPr>
        <p:spPr bwMode="auto">
          <a:xfrm rot="2741227" flipH="1">
            <a:off x="3888568" y="34480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4937845"/>
            <a:ext cx="1907704" cy="19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9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fecund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07224" cy="46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57064" y="404664"/>
            <a:ext cx="7143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/>
              <a:t>Foto ao microscópio eletrônico de varredura, colorida artificialmente, que documenta o momento em que o </a:t>
            </a:r>
            <a:r>
              <a:rPr lang="pt-BR" sz="2400" dirty="0" smtClean="0"/>
              <a:t>espermatozoide </a:t>
            </a:r>
            <a:r>
              <a:rPr lang="pt-BR" sz="2400" dirty="0"/>
              <a:t>atinge a superfície do ovócito II.</a:t>
            </a:r>
          </a:p>
        </p:txBody>
      </p:sp>
    </p:spTree>
    <p:extLst>
      <p:ext uri="{BB962C8B-B14F-4D97-AF65-F5344CB8AC3E}">
        <p14:creationId xmlns:p14="http://schemas.microsoft.com/office/powerpoint/2010/main" val="3451272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cundai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40868" cy="46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44624"/>
            <a:ext cx="8496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Foto ao microscópio de luz. </a:t>
            </a:r>
          </a:p>
          <a:p>
            <a:pPr algn="l">
              <a:lnSpc>
                <a:spcPct val="100000"/>
              </a:lnSpc>
            </a:pPr>
            <a:r>
              <a:rPr lang="pt-BR" sz="2400" dirty="0"/>
              <a:t>A penetração do </a:t>
            </a:r>
            <a:r>
              <a:rPr lang="pt-BR" sz="2400" dirty="0" smtClean="0"/>
              <a:t>espermatozoide </a:t>
            </a:r>
            <a:r>
              <a:rPr lang="pt-BR" sz="2400" dirty="0"/>
              <a:t>no ovócito II estimula a finalização da meiose. Há liberação do segundo glóbulo polar com posterior fusão dos </a:t>
            </a:r>
            <a:r>
              <a:rPr lang="pt-BR" sz="2400" dirty="0" smtClean="0"/>
              <a:t>pro núcleos haploides </a:t>
            </a:r>
            <a:r>
              <a:rPr lang="pt-BR" sz="2400" dirty="0"/>
              <a:t>masculino e feminino.</a:t>
            </a:r>
          </a:p>
        </p:txBody>
      </p:sp>
    </p:spTree>
    <p:extLst>
      <p:ext uri="{BB962C8B-B14F-4D97-AF65-F5344CB8AC3E}">
        <p14:creationId xmlns:p14="http://schemas.microsoft.com/office/powerpoint/2010/main" val="2651185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3140075"/>
            <a:ext cx="2176462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4663" y="4937125"/>
            <a:ext cx="135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Camisinha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32175" y="5927725"/>
            <a:ext cx="220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Diafragma vaginal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38863" y="4708525"/>
            <a:ext cx="285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Dispositivo intra-uterino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67000" y="2955925"/>
            <a:ext cx="361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Geléia espermicida e diafragma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40370" y="106363"/>
            <a:ext cx="6904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rgbClr val="009900"/>
                </a:solidFill>
              </a:rPr>
              <a:t>Métodos anticoncepcionais reversíveis </a:t>
            </a:r>
          </a:p>
        </p:txBody>
      </p:sp>
      <p:pic>
        <p:nvPicPr>
          <p:cNvPr id="10" name="Picture 14" descr="diafrag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990600"/>
            <a:ext cx="3349625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iafrag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733800"/>
            <a:ext cx="334962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amisin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75"/>
            <a:ext cx="25908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04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  <p:bldP spid="7" grpId="0" build="p" autoUpdateAnimBg="0"/>
      <p:bldP spid="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59632" y="257274"/>
            <a:ext cx="7197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>
                <a:solidFill>
                  <a:srgbClr val="009900"/>
                </a:solidFill>
              </a:rPr>
              <a:t>Métodos anticoncepcionais irreversíveis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335087" y="4479925"/>
            <a:ext cx="239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Laqueadura tubária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15000" y="3048000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Vasectomia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562475" y="3505200"/>
            <a:ext cx="3398837" cy="1863725"/>
            <a:chOff x="2947" y="2208"/>
            <a:chExt cx="2141" cy="1174"/>
          </a:xfrm>
        </p:grpSpPr>
        <p:pic>
          <p:nvPicPr>
            <p:cNvPr id="8" name="Picture 16" descr="vasectom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208"/>
              <a:ext cx="1757" cy="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947" y="2841"/>
              <a:ext cx="1008" cy="231"/>
              <a:chOff x="2592" y="2841"/>
              <a:chExt cx="1008" cy="231"/>
            </a:xfrm>
          </p:grpSpPr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592" y="2841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Corte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3024" y="297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725487" y="1828800"/>
            <a:ext cx="3349625" cy="2667000"/>
            <a:chOff x="530" y="1152"/>
            <a:chExt cx="2110" cy="1680"/>
          </a:xfrm>
        </p:grpSpPr>
        <p:pic>
          <p:nvPicPr>
            <p:cNvPr id="13" name="Picture 15" descr="laqueadu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1442"/>
              <a:ext cx="2110" cy="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816" y="1152"/>
              <a:ext cx="1638" cy="231"/>
              <a:chOff x="816" y="1152"/>
              <a:chExt cx="1638" cy="231"/>
            </a:xfrm>
          </p:grpSpPr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018" y="1152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Corte</a:t>
                </a:r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816" y="1152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Corte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0222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459432"/>
            <a:ext cx="5940152" cy="59401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7153"/>
            <a:ext cx="3960440" cy="29703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716016" y="328498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É isso ai Galera!!!</a:t>
            </a:r>
          </a:p>
          <a:p>
            <a:pPr algn="ctr"/>
            <a:r>
              <a:rPr lang="pt-BR" sz="2800" dirty="0" smtClean="0"/>
              <a:t>Vamos tirar leite de pedra...</a:t>
            </a:r>
          </a:p>
          <a:p>
            <a:pPr algn="ctr"/>
            <a:r>
              <a:rPr lang="pt-BR" sz="2800" dirty="0" smtClean="0"/>
              <a:t>E deixa que o </a:t>
            </a:r>
            <a:r>
              <a:rPr lang="pt-BR" sz="2800" dirty="0" err="1" smtClean="0"/>
              <a:t>DaniBoy</a:t>
            </a:r>
            <a:r>
              <a:rPr lang="pt-BR" sz="2800" dirty="0" smtClean="0"/>
              <a:t> tira do touro...</a:t>
            </a:r>
            <a:r>
              <a:rPr lang="pt-BR" sz="2800" dirty="0" err="1" smtClean="0"/>
              <a:t>ops</a:t>
            </a:r>
            <a:r>
              <a:rPr lang="pt-BR" sz="2800" dirty="0" smtClean="0"/>
              <a:t>...da vaca.</a:t>
            </a:r>
          </a:p>
          <a:p>
            <a:pPr algn="ctr"/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5694347"/>
            <a:ext cx="9144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www.drbmarti.wix.com/danibio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066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9"/>
            <a:ext cx="9144000" cy="1124315"/>
          </a:xfrm>
          <a:solidFill>
            <a:srgbClr val="92D050"/>
          </a:solidFill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sistema Genital Masculino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5" descr="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4" y="2019110"/>
            <a:ext cx="20764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578044" y="4267010"/>
            <a:ext cx="1905000" cy="762000"/>
            <a:chOff x="3888" y="2784"/>
            <a:chExt cx="1200" cy="480"/>
          </a:xfrm>
        </p:grpSpPr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4436" y="3033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Testículo</a:t>
              </a:r>
            </a:p>
          </p:txBody>
        </p:sp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49494" y="4190810"/>
            <a:ext cx="2044700" cy="377825"/>
            <a:chOff x="3996" y="2736"/>
            <a:chExt cx="1288" cy="238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560" y="2743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Epidídimo</a:t>
              </a:r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996" y="27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425644" y="4343210"/>
            <a:ext cx="984250" cy="990600"/>
            <a:chOff x="3792" y="2832"/>
            <a:chExt cx="620" cy="624"/>
          </a:xfrm>
        </p:grpSpPr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984" y="3225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Pênis</a:t>
              </a: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H="1" flipV="1">
              <a:off x="3792" y="283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3349444" y="3886010"/>
            <a:ext cx="1835150" cy="366713"/>
            <a:chOff x="3744" y="2544"/>
            <a:chExt cx="1156" cy="231"/>
          </a:xfrm>
        </p:grpSpPr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6" y="254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Uretra</a:t>
              </a:r>
            </a:p>
          </p:txBody>
        </p:sp>
        <p:sp>
          <p:nvSpPr>
            <p:cNvPr id="16" name="Line 44"/>
            <p:cNvSpPr>
              <a:spLocks noChangeShapeType="1"/>
            </p:cNvSpPr>
            <p:nvPr/>
          </p:nvSpPr>
          <p:spPr bwMode="auto">
            <a:xfrm flipH="1" flipV="1">
              <a:off x="3744" y="2561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3501844" y="3581210"/>
            <a:ext cx="3124200" cy="366713"/>
            <a:chOff x="3840" y="2352"/>
            <a:chExt cx="1968" cy="231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424" y="2352"/>
              <a:ext cx="1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Glândula bulbouretral</a:t>
              </a:r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 flipV="1">
              <a:off x="3840" y="2380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414532" y="3103373"/>
            <a:ext cx="3819525" cy="366712"/>
            <a:chOff x="3792" y="2051"/>
            <a:chExt cx="2406" cy="231"/>
          </a:xfrm>
        </p:grpSpPr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368" y="2051"/>
              <a:ext cx="18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 dirty="0"/>
                <a:t>Duto ejaculatório</a:t>
              </a:r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 flipH="1">
              <a:off x="3792" y="2176"/>
              <a:ext cx="62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3522482" y="2376298"/>
            <a:ext cx="1655762" cy="844550"/>
            <a:chOff x="3853" y="1593"/>
            <a:chExt cx="1043" cy="532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16" y="1593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Próstata</a:t>
              </a:r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flipH="1">
              <a:off x="3853" y="1728"/>
              <a:ext cx="494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2435044" y="1690498"/>
            <a:ext cx="1752600" cy="1128712"/>
            <a:chOff x="3168" y="1161"/>
            <a:chExt cx="1104" cy="711"/>
          </a:xfrm>
        </p:grpSpPr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168" y="1161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Vesícula seminal</a:t>
              </a:r>
            </a:p>
          </p:txBody>
        </p:sp>
        <p:sp>
          <p:nvSpPr>
            <p:cNvPr id="28" name="Line 54"/>
            <p:cNvSpPr>
              <a:spLocks noChangeShapeType="1"/>
            </p:cNvSpPr>
            <p:nvPr/>
          </p:nvSpPr>
          <p:spPr bwMode="auto">
            <a:xfrm>
              <a:off x="3717" y="134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57"/>
          <p:cNvGrpSpPr>
            <a:grpSpLocks/>
          </p:cNvGrpSpPr>
          <p:nvPr/>
        </p:nvGrpSpPr>
        <p:grpSpPr bwMode="auto">
          <a:xfrm>
            <a:off x="3857444" y="1904810"/>
            <a:ext cx="1549400" cy="838200"/>
            <a:chOff x="4064" y="1296"/>
            <a:chExt cx="976" cy="528"/>
          </a:xfrm>
        </p:grpSpPr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064" y="1296"/>
              <a:ext cx="9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Duto deferente</a:t>
              </a:r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 flipH="1">
              <a:off x="4080" y="14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" y="4899094"/>
            <a:ext cx="1946455" cy="19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7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2878"/>
            <a:ext cx="7992888" cy="66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4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/>
          <a:lstStyle/>
          <a:p>
            <a:r>
              <a:rPr lang="pt-BR" dirty="0" smtClean="0"/>
              <a:t>Funções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84725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Vesícula Seminal</a:t>
            </a:r>
            <a:r>
              <a:rPr lang="pt-BR" dirty="0" smtClean="0"/>
              <a:t>: NUTRIÇÃO e MOBILIDADE espermatozóides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Próstata:</a:t>
            </a:r>
            <a:r>
              <a:rPr lang="pt-BR" dirty="0" smtClean="0"/>
              <a:t> fluido leitoso (alcalino) TRANSPORTE dos espermatozóides e neutralizar ACIDEZ (uretra e vagina)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Glândula Bulbouretral: </a:t>
            </a:r>
            <a:r>
              <a:rPr lang="pt-BR" dirty="0" smtClean="0"/>
              <a:t>LUBRIFICAÇÃO (ato sexual)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7" y="5172445"/>
            <a:ext cx="1673103" cy="16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6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" y="188640"/>
            <a:ext cx="8939336" cy="5865515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Testículos: </a:t>
            </a:r>
            <a:r>
              <a:rPr lang="pt-BR" dirty="0" smtClean="0"/>
              <a:t>Espermatogênese e produção de testosterona (células de </a:t>
            </a:r>
            <a:r>
              <a:rPr lang="pt-BR" dirty="0" err="1" smtClean="0"/>
              <a:t>Sertoli</a:t>
            </a:r>
            <a:r>
              <a:rPr lang="pt-BR" dirty="0" smtClean="0"/>
              <a:t>) 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Epidídimo: </a:t>
            </a:r>
            <a:r>
              <a:rPr lang="pt-BR" dirty="0" smtClean="0"/>
              <a:t>armazenamento espermatozóides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deferente: </a:t>
            </a:r>
            <a:r>
              <a:rPr lang="pt-BR" dirty="0" smtClean="0"/>
              <a:t>transporte dos espermatozóides.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Uretra: </a:t>
            </a:r>
            <a:r>
              <a:rPr lang="pt-BR" dirty="0" smtClean="0"/>
              <a:t>eliminação esperma e urina.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Pênis: </a:t>
            </a:r>
            <a:r>
              <a:rPr lang="pt-BR" dirty="0" smtClean="0"/>
              <a:t>Ai professor eu tenho vergonha!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7" y="5172445"/>
            <a:ext cx="1673103" cy="16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1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15616" y="0"/>
            <a:ext cx="802838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rgbClr val="009900"/>
                </a:solidFill>
              </a:rPr>
              <a:t>Gametogênese (espermatogênese)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514600" y="685800"/>
            <a:ext cx="229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dirty="0"/>
              <a:t>Células germinativas (2n)</a:t>
            </a:r>
          </a:p>
        </p:txBody>
      </p:sp>
      <p:grpSp>
        <p:nvGrpSpPr>
          <p:cNvPr id="6" name="Group 208"/>
          <p:cNvGrpSpPr>
            <a:grpSpLocks/>
          </p:cNvGrpSpPr>
          <p:nvPr/>
        </p:nvGrpSpPr>
        <p:grpSpPr bwMode="auto">
          <a:xfrm>
            <a:off x="844550" y="765175"/>
            <a:ext cx="1593850" cy="2282825"/>
            <a:chOff x="532" y="482"/>
            <a:chExt cx="1004" cy="1438"/>
          </a:xfrm>
        </p:grpSpPr>
        <p:sp>
          <p:nvSpPr>
            <p:cNvPr id="7" name="AutoShape 63"/>
            <p:cNvSpPr>
              <a:spLocks/>
            </p:cNvSpPr>
            <p:nvPr/>
          </p:nvSpPr>
          <p:spPr bwMode="auto">
            <a:xfrm>
              <a:off x="1296" y="482"/>
              <a:ext cx="240" cy="1438"/>
            </a:xfrm>
            <a:prstGeom prst="leftBrace">
              <a:avLst>
                <a:gd name="adj1" fmla="val 499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532" y="1056"/>
              <a:ext cx="8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</a:t>
              </a:r>
            </a:p>
            <a:p>
              <a:pPr>
                <a:lnSpc>
                  <a:spcPct val="100000"/>
                </a:lnSpc>
              </a:pPr>
              <a:r>
                <a:rPr lang="pt-BR" sz="1800"/>
                <a:t>germinativo</a:t>
              </a:r>
            </a:p>
          </p:txBody>
        </p:sp>
      </p:grp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685800" y="3048000"/>
            <a:ext cx="1752600" cy="685800"/>
            <a:chOff x="432" y="1920"/>
            <a:chExt cx="1104" cy="432"/>
          </a:xfrm>
        </p:grpSpPr>
        <p:sp>
          <p:nvSpPr>
            <p:cNvPr id="10" name="AutoShape 66"/>
            <p:cNvSpPr>
              <a:spLocks/>
            </p:cNvSpPr>
            <p:nvPr/>
          </p:nvSpPr>
          <p:spPr bwMode="auto">
            <a:xfrm>
              <a:off x="1344" y="1920"/>
              <a:ext cx="192" cy="432"/>
            </a:xfrm>
            <a:prstGeom prst="leftBrace">
              <a:avLst>
                <a:gd name="adj1" fmla="val 187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432" y="1934"/>
              <a:ext cx="9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crescimento</a:t>
              </a:r>
            </a:p>
          </p:txBody>
        </p:sp>
      </p:grpSp>
      <p:grpSp>
        <p:nvGrpSpPr>
          <p:cNvPr id="12" name="Group 213"/>
          <p:cNvGrpSpPr>
            <a:grpSpLocks/>
          </p:cNvGrpSpPr>
          <p:nvPr/>
        </p:nvGrpSpPr>
        <p:grpSpPr bwMode="auto">
          <a:xfrm>
            <a:off x="733425" y="3733800"/>
            <a:ext cx="1704975" cy="1908175"/>
            <a:chOff x="462" y="2352"/>
            <a:chExt cx="1074" cy="1202"/>
          </a:xfrm>
        </p:grpSpPr>
        <p:sp>
          <p:nvSpPr>
            <p:cNvPr id="13" name="AutoShape 65"/>
            <p:cNvSpPr>
              <a:spLocks/>
            </p:cNvSpPr>
            <p:nvPr/>
          </p:nvSpPr>
          <p:spPr bwMode="auto">
            <a:xfrm>
              <a:off x="1344" y="2352"/>
              <a:ext cx="192" cy="1202"/>
            </a:xfrm>
            <a:prstGeom prst="leftBrace">
              <a:avLst>
                <a:gd name="adj1" fmla="val 5217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462" y="2736"/>
              <a:ext cx="9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maturação</a:t>
              </a:r>
            </a:p>
          </p:txBody>
        </p:sp>
      </p:grpSp>
      <p:grpSp>
        <p:nvGrpSpPr>
          <p:cNvPr id="15" name="Group 221"/>
          <p:cNvGrpSpPr>
            <a:grpSpLocks/>
          </p:cNvGrpSpPr>
          <p:nvPr/>
        </p:nvGrpSpPr>
        <p:grpSpPr bwMode="auto">
          <a:xfrm>
            <a:off x="609600" y="5638800"/>
            <a:ext cx="1828800" cy="838200"/>
            <a:chOff x="384" y="3552"/>
            <a:chExt cx="1152" cy="528"/>
          </a:xfrm>
        </p:grpSpPr>
        <p:sp>
          <p:nvSpPr>
            <p:cNvPr id="16" name="AutoShape 69"/>
            <p:cNvSpPr>
              <a:spLocks/>
            </p:cNvSpPr>
            <p:nvPr/>
          </p:nvSpPr>
          <p:spPr bwMode="auto">
            <a:xfrm>
              <a:off x="1344" y="3552"/>
              <a:ext cx="192" cy="528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Text Box 70"/>
            <p:cNvSpPr txBox="1">
              <a:spLocks noChangeArrowheads="1"/>
            </p:cNvSpPr>
            <p:nvPr/>
          </p:nvSpPr>
          <p:spPr bwMode="auto">
            <a:xfrm>
              <a:off x="384" y="3628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Período de diferenciação</a:t>
              </a:r>
            </a:p>
          </p:txBody>
        </p:sp>
      </p:grpSp>
      <p:grpSp>
        <p:nvGrpSpPr>
          <p:cNvPr id="18" name="Group 279"/>
          <p:cNvGrpSpPr>
            <a:grpSpLocks/>
          </p:cNvGrpSpPr>
          <p:nvPr/>
        </p:nvGrpSpPr>
        <p:grpSpPr bwMode="auto">
          <a:xfrm>
            <a:off x="4630551" y="6049190"/>
            <a:ext cx="2095500" cy="338138"/>
            <a:chOff x="2760" y="3744"/>
            <a:chExt cx="1320" cy="213"/>
          </a:xfrm>
        </p:grpSpPr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2926" y="3744"/>
              <a:ext cx="10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600" dirty="0"/>
                <a:t>Espermatozóides</a:t>
              </a:r>
            </a:p>
          </p:txBody>
        </p:sp>
        <p:sp>
          <p:nvSpPr>
            <p:cNvPr id="20" name="Line 62"/>
            <p:cNvSpPr>
              <a:spLocks noChangeShapeType="1"/>
            </p:cNvSpPr>
            <p:nvPr/>
          </p:nvSpPr>
          <p:spPr bwMode="auto">
            <a:xfrm flipH="1">
              <a:off x="2760" y="3856"/>
              <a:ext cx="144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138"/>
            <p:cNvSpPr>
              <a:spLocks noChangeShapeType="1"/>
            </p:cNvSpPr>
            <p:nvPr/>
          </p:nvSpPr>
          <p:spPr bwMode="auto">
            <a:xfrm flipV="1">
              <a:off x="3888" y="3850"/>
              <a:ext cx="192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2" name="Picture 110" descr="ho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130300"/>
            <a:ext cx="3778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62"/>
          <p:cNvGrpSpPr>
            <a:grpSpLocks/>
          </p:cNvGrpSpPr>
          <p:nvPr/>
        </p:nvGrpSpPr>
        <p:grpSpPr bwMode="auto">
          <a:xfrm>
            <a:off x="4060825" y="775493"/>
            <a:ext cx="2014538" cy="1801813"/>
            <a:chOff x="2540" y="480"/>
            <a:chExt cx="1269" cy="1135"/>
          </a:xfrm>
        </p:grpSpPr>
        <p:pic>
          <p:nvPicPr>
            <p:cNvPr id="24" name="Picture 107" descr="testicul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480"/>
              <a:ext cx="711" cy="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58"/>
            <p:cNvGrpSpPr>
              <a:grpSpLocks/>
            </p:cNvGrpSpPr>
            <p:nvPr/>
          </p:nvGrpSpPr>
          <p:grpSpPr bwMode="auto">
            <a:xfrm>
              <a:off x="2540" y="1086"/>
              <a:ext cx="533" cy="199"/>
              <a:chOff x="2540" y="1086"/>
              <a:chExt cx="533" cy="199"/>
            </a:xfrm>
          </p:grpSpPr>
          <p:sp>
            <p:nvSpPr>
              <p:cNvPr id="26" name="Freeform 227"/>
              <p:cNvSpPr>
                <a:spLocks/>
              </p:cNvSpPr>
              <p:nvPr/>
            </p:nvSpPr>
            <p:spPr bwMode="auto">
              <a:xfrm rot="754481">
                <a:off x="2633" y="1123"/>
                <a:ext cx="440" cy="162"/>
              </a:xfrm>
              <a:custGeom>
                <a:avLst/>
                <a:gdLst>
                  <a:gd name="T0" fmla="*/ 3164 w 3164"/>
                  <a:gd name="T1" fmla="*/ 387 h 1055"/>
                  <a:gd name="T2" fmla="*/ 2515 w 3164"/>
                  <a:gd name="T3" fmla="*/ 768 h 1055"/>
                  <a:gd name="T4" fmla="*/ 2416 w 3164"/>
                  <a:gd name="T5" fmla="*/ 769 h 1055"/>
                  <a:gd name="T6" fmla="*/ 2311 w 3164"/>
                  <a:gd name="T7" fmla="*/ 769 h 1055"/>
                  <a:gd name="T8" fmla="*/ 2197 w 3164"/>
                  <a:gd name="T9" fmla="*/ 768 h 1055"/>
                  <a:gd name="T10" fmla="*/ 2075 w 3164"/>
                  <a:gd name="T11" fmla="*/ 765 h 1055"/>
                  <a:gd name="T12" fmla="*/ 2011 w 3164"/>
                  <a:gd name="T13" fmla="*/ 761 h 1055"/>
                  <a:gd name="T14" fmla="*/ 1877 w 3164"/>
                  <a:gd name="T15" fmla="*/ 754 h 1055"/>
                  <a:gd name="T16" fmla="*/ 1808 w 3164"/>
                  <a:gd name="T17" fmla="*/ 751 h 1055"/>
                  <a:gd name="T18" fmla="*/ 1662 w 3164"/>
                  <a:gd name="T19" fmla="*/ 741 h 1055"/>
                  <a:gd name="T20" fmla="*/ 1586 w 3164"/>
                  <a:gd name="T21" fmla="*/ 735 h 1055"/>
                  <a:gd name="T22" fmla="*/ 1469 w 3164"/>
                  <a:gd name="T23" fmla="*/ 726 h 1055"/>
                  <a:gd name="T24" fmla="*/ 1429 w 3164"/>
                  <a:gd name="T25" fmla="*/ 723 h 1055"/>
                  <a:gd name="T26" fmla="*/ 1264 w 3164"/>
                  <a:gd name="T27" fmla="*/ 708 h 1055"/>
                  <a:gd name="T28" fmla="*/ 1090 w 3164"/>
                  <a:gd name="T29" fmla="*/ 692 h 1055"/>
                  <a:gd name="T30" fmla="*/ 1022 w 3164"/>
                  <a:gd name="T31" fmla="*/ 685 h 1055"/>
                  <a:gd name="T32" fmla="*/ 977 w 3164"/>
                  <a:gd name="T33" fmla="*/ 681 h 1055"/>
                  <a:gd name="T34" fmla="*/ 909 w 3164"/>
                  <a:gd name="T35" fmla="*/ 674 h 1055"/>
                  <a:gd name="T36" fmla="*/ 721 w 3164"/>
                  <a:gd name="T37" fmla="*/ 654 h 1055"/>
                  <a:gd name="T38" fmla="*/ 525 w 3164"/>
                  <a:gd name="T39" fmla="*/ 632 h 1055"/>
                  <a:gd name="T40" fmla="*/ 321 w 3164"/>
                  <a:gd name="T41" fmla="*/ 607 h 1055"/>
                  <a:gd name="T42" fmla="*/ 108 w 3164"/>
                  <a:gd name="T43" fmla="*/ 582 h 1055"/>
                  <a:gd name="T44" fmla="*/ 26 w 3164"/>
                  <a:gd name="T45" fmla="*/ 572 h 1055"/>
                  <a:gd name="T46" fmla="*/ 81 w 3164"/>
                  <a:gd name="T47" fmla="*/ 565 h 1055"/>
                  <a:gd name="T48" fmla="*/ 324 w 3164"/>
                  <a:gd name="T49" fmla="*/ 553 h 1055"/>
                  <a:gd name="T50" fmla="*/ 484 w 3164"/>
                  <a:gd name="T51" fmla="*/ 543 h 1055"/>
                  <a:gd name="T52" fmla="*/ 799 w 3164"/>
                  <a:gd name="T53" fmla="*/ 517 h 1055"/>
                  <a:gd name="T54" fmla="*/ 1110 w 3164"/>
                  <a:gd name="T55" fmla="*/ 484 h 1055"/>
                  <a:gd name="T56" fmla="*/ 1339 w 3164"/>
                  <a:gd name="T57" fmla="*/ 455 h 1055"/>
                  <a:gd name="T58" fmla="*/ 1376 w 3164"/>
                  <a:gd name="T59" fmla="*/ 449 h 1055"/>
                  <a:gd name="T60" fmla="*/ 1489 w 3164"/>
                  <a:gd name="T61" fmla="*/ 433 h 1055"/>
                  <a:gd name="T62" fmla="*/ 1527 w 3164"/>
                  <a:gd name="T63" fmla="*/ 427 h 1055"/>
                  <a:gd name="T64" fmla="*/ 1602 w 3164"/>
                  <a:gd name="T65" fmla="*/ 416 h 1055"/>
                  <a:gd name="T66" fmla="*/ 1639 w 3164"/>
                  <a:gd name="T67" fmla="*/ 410 h 1055"/>
                  <a:gd name="T68" fmla="*/ 1861 w 3164"/>
                  <a:gd name="T69" fmla="*/ 374 h 1055"/>
                  <a:gd name="T70" fmla="*/ 2151 w 3164"/>
                  <a:gd name="T71" fmla="*/ 319 h 1055"/>
                  <a:gd name="T72" fmla="*/ 2437 w 3164"/>
                  <a:gd name="T73" fmla="*/ 25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64" h="1055">
                    <a:moveTo>
                      <a:pt x="2379" y="0"/>
                    </a:moveTo>
                    <a:lnTo>
                      <a:pt x="3164" y="387"/>
                    </a:lnTo>
                    <a:lnTo>
                      <a:pt x="2552" y="1055"/>
                    </a:lnTo>
                    <a:lnTo>
                      <a:pt x="2515" y="768"/>
                    </a:lnTo>
                    <a:lnTo>
                      <a:pt x="2466" y="768"/>
                    </a:lnTo>
                    <a:lnTo>
                      <a:pt x="2416" y="769"/>
                    </a:lnTo>
                    <a:lnTo>
                      <a:pt x="2364" y="769"/>
                    </a:lnTo>
                    <a:lnTo>
                      <a:pt x="2311" y="769"/>
                    </a:lnTo>
                    <a:lnTo>
                      <a:pt x="2254" y="768"/>
                    </a:lnTo>
                    <a:lnTo>
                      <a:pt x="2197" y="768"/>
                    </a:lnTo>
                    <a:lnTo>
                      <a:pt x="2136" y="766"/>
                    </a:lnTo>
                    <a:lnTo>
                      <a:pt x="2075" y="765"/>
                    </a:lnTo>
                    <a:lnTo>
                      <a:pt x="2042" y="762"/>
                    </a:lnTo>
                    <a:lnTo>
                      <a:pt x="2011" y="761"/>
                    </a:lnTo>
                    <a:lnTo>
                      <a:pt x="1945" y="759"/>
                    </a:lnTo>
                    <a:lnTo>
                      <a:pt x="1877" y="754"/>
                    </a:lnTo>
                    <a:lnTo>
                      <a:pt x="1842" y="752"/>
                    </a:lnTo>
                    <a:lnTo>
                      <a:pt x="1808" y="751"/>
                    </a:lnTo>
                    <a:lnTo>
                      <a:pt x="1735" y="745"/>
                    </a:lnTo>
                    <a:lnTo>
                      <a:pt x="1662" y="741"/>
                    </a:lnTo>
                    <a:lnTo>
                      <a:pt x="1623" y="737"/>
                    </a:lnTo>
                    <a:lnTo>
                      <a:pt x="1586" y="735"/>
                    </a:lnTo>
                    <a:lnTo>
                      <a:pt x="1510" y="731"/>
                    </a:lnTo>
                    <a:lnTo>
                      <a:pt x="1469" y="726"/>
                    </a:lnTo>
                    <a:lnTo>
                      <a:pt x="1449" y="724"/>
                    </a:lnTo>
                    <a:lnTo>
                      <a:pt x="1429" y="723"/>
                    </a:lnTo>
                    <a:lnTo>
                      <a:pt x="1348" y="716"/>
                    </a:lnTo>
                    <a:lnTo>
                      <a:pt x="1264" y="708"/>
                    </a:lnTo>
                    <a:lnTo>
                      <a:pt x="1179" y="701"/>
                    </a:lnTo>
                    <a:lnTo>
                      <a:pt x="1090" y="692"/>
                    </a:lnTo>
                    <a:lnTo>
                      <a:pt x="1045" y="688"/>
                    </a:lnTo>
                    <a:lnTo>
                      <a:pt x="1022" y="685"/>
                    </a:lnTo>
                    <a:lnTo>
                      <a:pt x="1001" y="684"/>
                    </a:lnTo>
                    <a:lnTo>
                      <a:pt x="977" y="681"/>
                    </a:lnTo>
                    <a:lnTo>
                      <a:pt x="955" y="679"/>
                    </a:lnTo>
                    <a:lnTo>
                      <a:pt x="909" y="674"/>
                    </a:lnTo>
                    <a:lnTo>
                      <a:pt x="817" y="665"/>
                    </a:lnTo>
                    <a:lnTo>
                      <a:pt x="721" y="654"/>
                    </a:lnTo>
                    <a:lnTo>
                      <a:pt x="624" y="643"/>
                    </a:lnTo>
                    <a:lnTo>
                      <a:pt x="525" y="632"/>
                    </a:lnTo>
                    <a:lnTo>
                      <a:pt x="424" y="621"/>
                    </a:lnTo>
                    <a:lnTo>
                      <a:pt x="321" y="607"/>
                    </a:lnTo>
                    <a:lnTo>
                      <a:pt x="216" y="596"/>
                    </a:lnTo>
                    <a:lnTo>
                      <a:pt x="108" y="582"/>
                    </a:lnTo>
                    <a:lnTo>
                      <a:pt x="54" y="576"/>
                    </a:lnTo>
                    <a:lnTo>
                      <a:pt x="26" y="572"/>
                    </a:lnTo>
                    <a:lnTo>
                      <a:pt x="0" y="570"/>
                    </a:lnTo>
                    <a:lnTo>
                      <a:pt x="81" y="565"/>
                    </a:lnTo>
                    <a:lnTo>
                      <a:pt x="162" y="562"/>
                    </a:lnTo>
                    <a:lnTo>
                      <a:pt x="324" y="553"/>
                    </a:lnTo>
                    <a:lnTo>
                      <a:pt x="404" y="547"/>
                    </a:lnTo>
                    <a:lnTo>
                      <a:pt x="484" y="543"/>
                    </a:lnTo>
                    <a:lnTo>
                      <a:pt x="643" y="531"/>
                    </a:lnTo>
                    <a:lnTo>
                      <a:pt x="799" y="517"/>
                    </a:lnTo>
                    <a:lnTo>
                      <a:pt x="956" y="501"/>
                    </a:lnTo>
                    <a:lnTo>
                      <a:pt x="1110" y="484"/>
                    </a:lnTo>
                    <a:lnTo>
                      <a:pt x="1264" y="466"/>
                    </a:lnTo>
                    <a:lnTo>
                      <a:pt x="1339" y="455"/>
                    </a:lnTo>
                    <a:lnTo>
                      <a:pt x="1357" y="451"/>
                    </a:lnTo>
                    <a:lnTo>
                      <a:pt x="1376" y="449"/>
                    </a:lnTo>
                    <a:lnTo>
                      <a:pt x="1415" y="444"/>
                    </a:lnTo>
                    <a:lnTo>
                      <a:pt x="1489" y="433"/>
                    </a:lnTo>
                    <a:lnTo>
                      <a:pt x="1508" y="430"/>
                    </a:lnTo>
                    <a:lnTo>
                      <a:pt x="1527" y="427"/>
                    </a:lnTo>
                    <a:lnTo>
                      <a:pt x="1565" y="423"/>
                    </a:lnTo>
                    <a:lnTo>
                      <a:pt x="1602" y="416"/>
                    </a:lnTo>
                    <a:lnTo>
                      <a:pt x="1620" y="413"/>
                    </a:lnTo>
                    <a:lnTo>
                      <a:pt x="1639" y="410"/>
                    </a:lnTo>
                    <a:lnTo>
                      <a:pt x="1714" y="399"/>
                    </a:lnTo>
                    <a:lnTo>
                      <a:pt x="1861" y="374"/>
                    </a:lnTo>
                    <a:lnTo>
                      <a:pt x="2006" y="347"/>
                    </a:lnTo>
                    <a:lnTo>
                      <a:pt x="2151" y="319"/>
                    </a:lnTo>
                    <a:lnTo>
                      <a:pt x="2294" y="288"/>
                    </a:lnTo>
                    <a:lnTo>
                      <a:pt x="2437" y="256"/>
                    </a:lnTo>
                    <a:lnTo>
                      <a:pt x="237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228"/>
              <p:cNvSpPr>
                <a:spLocks/>
              </p:cNvSpPr>
              <p:nvPr/>
            </p:nvSpPr>
            <p:spPr bwMode="auto">
              <a:xfrm rot="1227816">
                <a:off x="2540" y="1086"/>
                <a:ext cx="100" cy="100"/>
              </a:xfrm>
              <a:custGeom>
                <a:avLst/>
                <a:gdLst>
                  <a:gd name="T0" fmla="*/ 223 w 500"/>
                  <a:gd name="T1" fmla="*/ 1 h 498"/>
                  <a:gd name="T2" fmla="*/ 174 w 500"/>
                  <a:gd name="T3" fmla="*/ 10 h 498"/>
                  <a:gd name="T4" fmla="*/ 130 w 500"/>
                  <a:gd name="T5" fmla="*/ 28 h 498"/>
                  <a:gd name="T6" fmla="*/ 91 w 500"/>
                  <a:gd name="T7" fmla="*/ 56 h 498"/>
                  <a:gd name="T8" fmla="*/ 55 w 500"/>
                  <a:gd name="T9" fmla="*/ 91 h 498"/>
                  <a:gd name="T10" fmla="*/ 28 w 500"/>
                  <a:gd name="T11" fmla="*/ 130 h 498"/>
                  <a:gd name="T12" fmla="*/ 10 w 500"/>
                  <a:gd name="T13" fmla="*/ 174 h 498"/>
                  <a:gd name="T14" fmla="*/ 1 w 500"/>
                  <a:gd name="T15" fmla="*/ 223 h 498"/>
                  <a:gd name="T16" fmla="*/ 1 w 500"/>
                  <a:gd name="T17" fmla="*/ 274 h 498"/>
                  <a:gd name="T18" fmla="*/ 10 w 500"/>
                  <a:gd name="T19" fmla="*/ 321 h 498"/>
                  <a:gd name="T20" fmla="*/ 28 w 500"/>
                  <a:gd name="T21" fmla="*/ 366 h 498"/>
                  <a:gd name="T22" fmla="*/ 55 w 500"/>
                  <a:gd name="T23" fmla="*/ 406 h 498"/>
                  <a:gd name="T24" fmla="*/ 91 w 500"/>
                  <a:gd name="T25" fmla="*/ 443 h 498"/>
                  <a:gd name="T26" fmla="*/ 130 w 500"/>
                  <a:gd name="T27" fmla="*/ 470 h 498"/>
                  <a:gd name="T28" fmla="*/ 174 w 500"/>
                  <a:gd name="T29" fmla="*/ 488 h 498"/>
                  <a:gd name="T30" fmla="*/ 223 w 500"/>
                  <a:gd name="T31" fmla="*/ 497 h 498"/>
                  <a:gd name="T32" fmla="*/ 274 w 500"/>
                  <a:gd name="T33" fmla="*/ 497 h 498"/>
                  <a:gd name="T34" fmla="*/ 322 w 500"/>
                  <a:gd name="T35" fmla="*/ 488 h 498"/>
                  <a:gd name="T36" fmla="*/ 339 w 500"/>
                  <a:gd name="T37" fmla="*/ 481 h 498"/>
                  <a:gd name="T38" fmla="*/ 366 w 500"/>
                  <a:gd name="T39" fmla="*/ 470 h 498"/>
                  <a:gd name="T40" fmla="*/ 387 w 500"/>
                  <a:gd name="T41" fmla="*/ 457 h 498"/>
                  <a:gd name="T42" fmla="*/ 407 w 500"/>
                  <a:gd name="T43" fmla="*/ 443 h 498"/>
                  <a:gd name="T44" fmla="*/ 420 w 500"/>
                  <a:gd name="T45" fmla="*/ 429 h 498"/>
                  <a:gd name="T46" fmla="*/ 424 w 500"/>
                  <a:gd name="T47" fmla="*/ 426 h 498"/>
                  <a:gd name="T48" fmla="*/ 426 w 500"/>
                  <a:gd name="T49" fmla="*/ 423 h 498"/>
                  <a:gd name="T50" fmla="*/ 429 w 500"/>
                  <a:gd name="T51" fmla="*/ 420 h 498"/>
                  <a:gd name="T52" fmla="*/ 443 w 500"/>
                  <a:gd name="T53" fmla="*/ 406 h 498"/>
                  <a:gd name="T54" fmla="*/ 458 w 500"/>
                  <a:gd name="T55" fmla="*/ 387 h 498"/>
                  <a:gd name="T56" fmla="*/ 470 w 500"/>
                  <a:gd name="T57" fmla="*/ 366 h 498"/>
                  <a:gd name="T58" fmla="*/ 481 w 500"/>
                  <a:gd name="T59" fmla="*/ 338 h 498"/>
                  <a:gd name="T60" fmla="*/ 488 w 500"/>
                  <a:gd name="T61" fmla="*/ 321 h 498"/>
                  <a:gd name="T62" fmla="*/ 497 w 500"/>
                  <a:gd name="T63" fmla="*/ 274 h 498"/>
                  <a:gd name="T64" fmla="*/ 497 w 500"/>
                  <a:gd name="T65" fmla="*/ 223 h 498"/>
                  <a:gd name="T66" fmla="*/ 488 w 500"/>
                  <a:gd name="T67" fmla="*/ 174 h 498"/>
                  <a:gd name="T68" fmla="*/ 470 w 500"/>
                  <a:gd name="T69" fmla="*/ 130 h 498"/>
                  <a:gd name="T70" fmla="*/ 443 w 500"/>
                  <a:gd name="T71" fmla="*/ 91 h 498"/>
                  <a:gd name="T72" fmla="*/ 407 w 500"/>
                  <a:gd name="T73" fmla="*/ 56 h 498"/>
                  <a:gd name="T74" fmla="*/ 366 w 500"/>
                  <a:gd name="T75" fmla="*/ 28 h 498"/>
                  <a:gd name="T76" fmla="*/ 322 w 500"/>
                  <a:gd name="T77" fmla="*/ 10 h 498"/>
                  <a:gd name="T78" fmla="*/ 274 w 500"/>
                  <a:gd name="T79" fmla="*/ 1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0" h="498">
                    <a:moveTo>
                      <a:pt x="249" y="0"/>
                    </a:moveTo>
                    <a:lnTo>
                      <a:pt x="223" y="1"/>
                    </a:lnTo>
                    <a:lnTo>
                      <a:pt x="198" y="5"/>
                    </a:lnTo>
                    <a:lnTo>
                      <a:pt x="174" y="10"/>
                    </a:lnTo>
                    <a:lnTo>
                      <a:pt x="153" y="18"/>
                    </a:lnTo>
                    <a:lnTo>
                      <a:pt x="130" y="28"/>
                    </a:lnTo>
                    <a:lnTo>
                      <a:pt x="110" y="41"/>
                    </a:lnTo>
                    <a:lnTo>
                      <a:pt x="91" y="56"/>
                    </a:lnTo>
                    <a:lnTo>
                      <a:pt x="72" y="73"/>
                    </a:lnTo>
                    <a:lnTo>
                      <a:pt x="55" y="91"/>
                    </a:lnTo>
                    <a:lnTo>
                      <a:pt x="41" y="110"/>
                    </a:lnTo>
                    <a:lnTo>
                      <a:pt x="28" y="130"/>
                    </a:lnTo>
                    <a:lnTo>
                      <a:pt x="18" y="153"/>
                    </a:lnTo>
                    <a:lnTo>
                      <a:pt x="10" y="174"/>
                    </a:lnTo>
                    <a:lnTo>
                      <a:pt x="4" y="198"/>
                    </a:lnTo>
                    <a:lnTo>
                      <a:pt x="1" y="223"/>
                    </a:lnTo>
                    <a:lnTo>
                      <a:pt x="0" y="249"/>
                    </a:lnTo>
                    <a:lnTo>
                      <a:pt x="1" y="274"/>
                    </a:lnTo>
                    <a:lnTo>
                      <a:pt x="4" y="299"/>
                    </a:lnTo>
                    <a:lnTo>
                      <a:pt x="10" y="321"/>
                    </a:lnTo>
                    <a:lnTo>
                      <a:pt x="18" y="345"/>
                    </a:lnTo>
                    <a:lnTo>
                      <a:pt x="28" y="366"/>
                    </a:lnTo>
                    <a:lnTo>
                      <a:pt x="41" y="387"/>
                    </a:lnTo>
                    <a:lnTo>
                      <a:pt x="55" y="406"/>
                    </a:lnTo>
                    <a:lnTo>
                      <a:pt x="72" y="426"/>
                    </a:lnTo>
                    <a:lnTo>
                      <a:pt x="91" y="443"/>
                    </a:lnTo>
                    <a:lnTo>
                      <a:pt x="110" y="457"/>
                    </a:lnTo>
                    <a:lnTo>
                      <a:pt x="130" y="470"/>
                    </a:lnTo>
                    <a:lnTo>
                      <a:pt x="153" y="480"/>
                    </a:lnTo>
                    <a:lnTo>
                      <a:pt x="174" y="488"/>
                    </a:lnTo>
                    <a:lnTo>
                      <a:pt x="198" y="494"/>
                    </a:lnTo>
                    <a:lnTo>
                      <a:pt x="223" y="497"/>
                    </a:lnTo>
                    <a:lnTo>
                      <a:pt x="249" y="498"/>
                    </a:lnTo>
                    <a:lnTo>
                      <a:pt x="274" y="497"/>
                    </a:lnTo>
                    <a:lnTo>
                      <a:pt x="299" y="494"/>
                    </a:lnTo>
                    <a:lnTo>
                      <a:pt x="322" y="488"/>
                    </a:lnTo>
                    <a:lnTo>
                      <a:pt x="333" y="483"/>
                    </a:lnTo>
                    <a:lnTo>
                      <a:pt x="339" y="481"/>
                    </a:lnTo>
                    <a:lnTo>
                      <a:pt x="345" y="480"/>
                    </a:lnTo>
                    <a:lnTo>
                      <a:pt x="366" y="470"/>
                    </a:lnTo>
                    <a:lnTo>
                      <a:pt x="376" y="463"/>
                    </a:lnTo>
                    <a:lnTo>
                      <a:pt x="387" y="457"/>
                    </a:lnTo>
                    <a:lnTo>
                      <a:pt x="396" y="449"/>
                    </a:lnTo>
                    <a:lnTo>
                      <a:pt x="407" y="443"/>
                    </a:lnTo>
                    <a:lnTo>
                      <a:pt x="416" y="434"/>
                    </a:lnTo>
                    <a:lnTo>
                      <a:pt x="420" y="429"/>
                    </a:lnTo>
                    <a:lnTo>
                      <a:pt x="423" y="427"/>
                    </a:lnTo>
                    <a:lnTo>
                      <a:pt x="424" y="426"/>
                    </a:lnTo>
                    <a:lnTo>
                      <a:pt x="426" y="426"/>
                    </a:lnTo>
                    <a:lnTo>
                      <a:pt x="426" y="423"/>
                    </a:lnTo>
                    <a:lnTo>
                      <a:pt x="427" y="422"/>
                    </a:lnTo>
                    <a:lnTo>
                      <a:pt x="429" y="420"/>
                    </a:lnTo>
                    <a:lnTo>
                      <a:pt x="434" y="415"/>
                    </a:lnTo>
                    <a:lnTo>
                      <a:pt x="443" y="406"/>
                    </a:lnTo>
                    <a:lnTo>
                      <a:pt x="450" y="396"/>
                    </a:lnTo>
                    <a:lnTo>
                      <a:pt x="458" y="387"/>
                    </a:lnTo>
                    <a:lnTo>
                      <a:pt x="463" y="376"/>
                    </a:lnTo>
                    <a:lnTo>
                      <a:pt x="470" y="366"/>
                    </a:lnTo>
                    <a:lnTo>
                      <a:pt x="480" y="345"/>
                    </a:lnTo>
                    <a:lnTo>
                      <a:pt x="481" y="338"/>
                    </a:lnTo>
                    <a:lnTo>
                      <a:pt x="484" y="333"/>
                    </a:lnTo>
                    <a:lnTo>
                      <a:pt x="488" y="321"/>
                    </a:lnTo>
                    <a:lnTo>
                      <a:pt x="494" y="299"/>
                    </a:lnTo>
                    <a:lnTo>
                      <a:pt x="497" y="274"/>
                    </a:lnTo>
                    <a:lnTo>
                      <a:pt x="500" y="249"/>
                    </a:lnTo>
                    <a:lnTo>
                      <a:pt x="497" y="223"/>
                    </a:lnTo>
                    <a:lnTo>
                      <a:pt x="494" y="198"/>
                    </a:lnTo>
                    <a:lnTo>
                      <a:pt x="488" y="174"/>
                    </a:lnTo>
                    <a:lnTo>
                      <a:pt x="480" y="153"/>
                    </a:lnTo>
                    <a:lnTo>
                      <a:pt x="470" y="130"/>
                    </a:lnTo>
                    <a:lnTo>
                      <a:pt x="458" y="110"/>
                    </a:lnTo>
                    <a:lnTo>
                      <a:pt x="443" y="91"/>
                    </a:lnTo>
                    <a:lnTo>
                      <a:pt x="426" y="73"/>
                    </a:lnTo>
                    <a:lnTo>
                      <a:pt x="407" y="56"/>
                    </a:lnTo>
                    <a:lnTo>
                      <a:pt x="387" y="41"/>
                    </a:lnTo>
                    <a:lnTo>
                      <a:pt x="366" y="28"/>
                    </a:lnTo>
                    <a:lnTo>
                      <a:pt x="345" y="18"/>
                    </a:lnTo>
                    <a:lnTo>
                      <a:pt x="322" y="10"/>
                    </a:lnTo>
                    <a:lnTo>
                      <a:pt x="299" y="5"/>
                    </a:lnTo>
                    <a:lnTo>
                      <a:pt x="274" y="1"/>
                    </a:lnTo>
                    <a:lnTo>
                      <a:pt x="24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5697538" y="622300"/>
            <a:ext cx="1922462" cy="873125"/>
            <a:chOff x="3589" y="392"/>
            <a:chExt cx="1211" cy="550"/>
          </a:xfrm>
        </p:grpSpPr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3696" y="392"/>
              <a:ext cx="110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dirty="0"/>
                <a:t>Epidídimo (armazena espermatozóides)</a:t>
              </a:r>
            </a:p>
          </p:txBody>
        </p:sp>
        <p:sp>
          <p:nvSpPr>
            <p:cNvPr id="30" name="Line 148"/>
            <p:cNvSpPr>
              <a:spLocks noChangeShapeType="1"/>
            </p:cNvSpPr>
            <p:nvPr/>
          </p:nvSpPr>
          <p:spPr bwMode="auto">
            <a:xfrm flipH="1">
              <a:off x="3589" y="768"/>
              <a:ext cx="155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233"/>
          <p:cNvGrpSpPr>
            <a:grpSpLocks/>
          </p:cNvGrpSpPr>
          <p:nvPr/>
        </p:nvGrpSpPr>
        <p:grpSpPr bwMode="auto">
          <a:xfrm>
            <a:off x="4351340" y="2409827"/>
            <a:ext cx="1211263" cy="722313"/>
            <a:chOff x="4181" y="1536"/>
            <a:chExt cx="763" cy="455"/>
          </a:xfrm>
        </p:grpSpPr>
        <p:sp>
          <p:nvSpPr>
            <p:cNvPr id="32" name="Line 143"/>
            <p:cNvSpPr>
              <a:spLocks noChangeShapeType="1"/>
            </p:cNvSpPr>
            <p:nvPr/>
          </p:nvSpPr>
          <p:spPr bwMode="auto">
            <a:xfrm flipV="1">
              <a:off x="4704" y="153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4181" y="1584"/>
              <a:ext cx="7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dirty="0"/>
                <a:t>Túbulo seminífero</a:t>
              </a:r>
            </a:p>
          </p:txBody>
        </p:sp>
      </p:grpSp>
      <p:grpSp>
        <p:nvGrpSpPr>
          <p:cNvPr id="34" name="Group 265"/>
          <p:cNvGrpSpPr>
            <a:grpSpLocks/>
          </p:cNvGrpSpPr>
          <p:nvPr/>
        </p:nvGrpSpPr>
        <p:grpSpPr bwMode="auto">
          <a:xfrm>
            <a:off x="2892425" y="990600"/>
            <a:ext cx="830263" cy="606425"/>
            <a:chOff x="1822" y="624"/>
            <a:chExt cx="523" cy="382"/>
          </a:xfrm>
        </p:grpSpPr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2072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1822" y="794"/>
              <a:ext cx="5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Mitoses</a:t>
              </a:r>
            </a:p>
          </p:txBody>
        </p:sp>
      </p:grpSp>
      <p:grpSp>
        <p:nvGrpSpPr>
          <p:cNvPr id="37" name="Group 267"/>
          <p:cNvGrpSpPr>
            <a:grpSpLocks/>
          </p:cNvGrpSpPr>
          <p:nvPr/>
        </p:nvGrpSpPr>
        <p:grpSpPr bwMode="auto">
          <a:xfrm>
            <a:off x="3124200" y="1603375"/>
            <a:ext cx="457200" cy="606425"/>
            <a:chOff x="1968" y="1010"/>
            <a:chExt cx="288" cy="382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2069" y="101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9" name="Group 266"/>
            <p:cNvGrpSpPr>
              <a:grpSpLocks/>
            </p:cNvGrpSpPr>
            <p:nvPr/>
          </p:nvGrpSpPr>
          <p:grpSpPr bwMode="auto">
            <a:xfrm>
              <a:off x="1968" y="1154"/>
              <a:ext cx="288" cy="238"/>
              <a:chOff x="1968" y="1154"/>
              <a:chExt cx="288" cy="238"/>
            </a:xfrm>
          </p:grpSpPr>
          <p:pic>
            <p:nvPicPr>
              <p:cNvPr id="40" name="Picture 91" descr="gamcelul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154"/>
                <a:ext cx="245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165"/>
              <p:cNvSpPr txBox="1">
                <a:spLocks noChangeArrowheads="1"/>
              </p:cNvSpPr>
              <p:nvPr/>
            </p:nvSpPr>
            <p:spPr bwMode="auto">
              <a:xfrm>
                <a:off x="1968" y="1165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2n</a:t>
                </a:r>
              </a:p>
            </p:txBody>
          </p:sp>
        </p:grp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2362200" y="2209800"/>
            <a:ext cx="1752600" cy="835025"/>
            <a:chOff x="1488" y="1536"/>
            <a:chExt cx="1104" cy="526"/>
          </a:xfrm>
        </p:grpSpPr>
        <p:grpSp>
          <p:nvGrpSpPr>
            <p:cNvPr id="43" name="Group 124"/>
            <p:cNvGrpSpPr>
              <a:grpSpLocks/>
            </p:cNvGrpSpPr>
            <p:nvPr/>
          </p:nvGrpSpPr>
          <p:grpSpPr bwMode="auto">
            <a:xfrm>
              <a:off x="1488" y="1536"/>
              <a:ext cx="1049" cy="526"/>
              <a:chOff x="1488" y="1536"/>
              <a:chExt cx="1049" cy="526"/>
            </a:xfrm>
          </p:grpSpPr>
          <p:grpSp>
            <p:nvGrpSpPr>
              <p:cNvPr id="46" name="Group 122"/>
              <p:cNvGrpSpPr>
                <a:grpSpLocks/>
              </p:cNvGrpSpPr>
              <p:nvPr/>
            </p:nvGrpSpPr>
            <p:grpSpPr bwMode="auto">
              <a:xfrm>
                <a:off x="1488" y="1536"/>
                <a:ext cx="864" cy="288"/>
                <a:chOff x="1488" y="1536"/>
                <a:chExt cx="864" cy="288"/>
              </a:xfrm>
            </p:grpSpPr>
            <p:sp>
              <p:nvSpPr>
                <p:cNvPr id="5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824" y="1584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Line 28"/>
                <p:cNvSpPr>
                  <a:spLocks noChangeShapeType="1"/>
                </p:cNvSpPr>
                <p:nvPr/>
              </p:nvSpPr>
              <p:spPr bwMode="auto">
                <a:xfrm>
                  <a:off x="2112" y="1584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88" y="1536"/>
                  <a:ext cx="4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/>
                    <a:t>Mitose</a:t>
                  </a:r>
                </a:p>
              </p:txBody>
            </p:sp>
          </p:grpSp>
          <p:grpSp>
            <p:nvGrpSpPr>
              <p:cNvPr id="47" name="Group 123"/>
              <p:cNvGrpSpPr>
                <a:grpSpLocks/>
              </p:cNvGrpSpPr>
              <p:nvPr/>
            </p:nvGrpSpPr>
            <p:grpSpPr bwMode="auto">
              <a:xfrm>
                <a:off x="1673" y="1824"/>
                <a:ext cx="864" cy="238"/>
                <a:chOff x="1673" y="1824"/>
                <a:chExt cx="864" cy="238"/>
              </a:xfrm>
            </p:grpSpPr>
            <p:pic>
              <p:nvPicPr>
                <p:cNvPr id="48" name="Picture 93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3" y="1824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94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2" y="1824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4" name="Text Box 167"/>
            <p:cNvSpPr txBox="1">
              <a:spLocks noChangeArrowheads="1"/>
            </p:cNvSpPr>
            <p:nvPr/>
          </p:nvSpPr>
          <p:spPr bwMode="auto">
            <a:xfrm>
              <a:off x="1680" y="1824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2n</a:t>
              </a:r>
            </a:p>
          </p:txBody>
        </p:sp>
        <p:sp>
          <p:nvSpPr>
            <p:cNvPr id="45" name="Text Box 168"/>
            <p:cNvSpPr txBox="1">
              <a:spLocks noChangeArrowheads="1"/>
            </p:cNvSpPr>
            <p:nvPr/>
          </p:nvSpPr>
          <p:spPr bwMode="auto">
            <a:xfrm>
              <a:off x="2304" y="1835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2n</a:t>
              </a:r>
            </a:p>
          </p:txBody>
        </p:sp>
      </p:grpSp>
      <p:grpSp>
        <p:nvGrpSpPr>
          <p:cNvPr id="53" name="Group 217"/>
          <p:cNvGrpSpPr>
            <a:grpSpLocks/>
          </p:cNvGrpSpPr>
          <p:nvPr/>
        </p:nvGrpSpPr>
        <p:grpSpPr bwMode="auto">
          <a:xfrm>
            <a:off x="2647950" y="3657600"/>
            <a:ext cx="1598613" cy="963613"/>
            <a:chOff x="1668" y="2304"/>
            <a:chExt cx="1007" cy="607"/>
          </a:xfrm>
        </p:grpSpPr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H="1">
              <a:off x="1829" y="2304"/>
              <a:ext cx="379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2304" y="2306"/>
              <a:ext cx="197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6" name="Group 115"/>
            <p:cNvGrpSpPr>
              <a:grpSpLocks/>
            </p:cNvGrpSpPr>
            <p:nvPr/>
          </p:nvGrpSpPr>
          <p:grpSpPr bwMode="auto">
            <a:xfrm>
              <a:off x="1680" y="2496"/>
              <a:ext cx="960" cy="415"/>
              <a:chOff x="1632" y="2655"/>
              <a:chExt cx="960" cy="415"/>
            </a:xfrm>
          </p:grpSpPr>
          <p:sp>
            <p:nvSpPr>
              <p:cNvPr id="59" name="Text Box 19"/>
              <p:cNvSpPr txBox="1">
                <a:spLocks noChangeArrowheads="1"/>
              </p:cNvSpPr>
              <p:nvPr/>
            </p:nvSpPr>
            <p:spPr bwMode="auto">
              <a:xfrm>
                <a:off x="1858" y="2655"/>
                <a:ext cx="4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/>
                  <a:t>Meiose</a:t>
                </a:r>
              </a:p>
            </p:txBody>
          </p:sp>
          <p:pic>
            <p:nvPicPr>
              <p:cNvPr id="60" name="Picture 95" descr="gamcelula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832"/>
                <a:ext cx="245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96" descr="gamcelula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" y="2832"/>
                <a:ext cx="245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Text Box 170"/>
            <p:cNvSpPr txBox="1">
              <a:spLocks noChangeArrowheads="1"/>
            </p:cNvSpPr>
            <p:nvPr/>
          </p:nvSpPr>
          <p:spPr bwMode="auto">
            <a:xfrm>
              <a:off x="1668" y="2701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n</a:t>
              </a:r>
            </a:p>
          </p:txBody>
        </p:sp>
        <p:sp>
          <p:nvSpPr>
            <p:cNvPr id="58" name="Text Box 171"/>
            <p:cNvSpPr txBox="1">
              <a:spLocks noChangeArrowheads="1"/>
            </p:cNvSpPr>
            <p:nvPr/>
          </p:nvSpPr>
          <p:spPr bwMode="auto">
            <a:xfrm>
              <a:off x="2387" y="2701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n</a:t>
              </a:r>
            </a:p>
          </p:txBody>
        </p:sp>
      </p:grpSp>
      <p:grpSp>
        <p:nvGrpSpPr>
          <p:cNvPr id="62" name="Group 216"/>
          <p:cNvGrpSpPr>
            <a:grpSpLocks/>
          </p:cNvGrpSpPr>
          <p:nvPr/>
        </p:nvGrpSpPr>
        <p:grpSpPr bwMode="auto">
          <a:xfrm>
            <a:off x="2341563" y="4722813"/>
            <a:ext cx="2130425" cy="842962"/>
            <a:chOff x="1475" y="2975"/>
            <a:chExt cx="1342" cy="531"/>
          </a:xfrm>
        </p:grpSpPr>
        <p:grpSp>
          <p:nvGrpSpPr>
            <p:cNvPr id="63" name="Group 214"/>
            <p:cNvGrpSpPr>
              <a:grpSpLocks/>
            </p:cNvGrpSpPr>
            <p:nvPr/>
          </p:nvGrpSpPr>
          <p:grpSpPr bwMode="auto">
            <a:xfrm>
              <a:off x="1680" y="2975"/>
              <a:ext cx="960" cy="311"/>
              <a:chOff x="1680" y="2975"/>
              <a:chExt cx="960" cy="311"/>
            </a:xfrm>
          </p:grpSpPr>
          <p:sp>
            <p:nvSpPr>
              <p:cNvPr id="74" name="Line 36"/>
              <p:cNvSpPr>
                <a:spLocks noChangeShapeType="1"/>
              </p:cNvSpPr>
              <p:nvPr/>
            </p:nvSpPr>
            <p:spPr bwMode="auto">
              <a:xfrm flipH="1">
                <a:off x="1680" y="2976"/>
                <a:ext cx="96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Line 37"/>
              <p:cNvSpPr>
                <a:spLocks noChangeShapeType="1"/>
              </p:cNvSpPr>
              <p:nvPr/>
            </p:nvSpPr>
            <p:spPr bwMode="auto">
              <a:xfrm>
                <a:off x="1771" y="2975"/>
                <a:ext cx="101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flipH="1">
                <a:off x="2405" y="2975"/>
                <a:ext cx="139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Line 39"/>
              <p:cNvSpPr>
                <a:spLocks noChangeShapeType="1"/>
              </p:cNvSpPr>
              <p:nvPr/>
            </p:nvSpPr>
            <p:spPr bwMode="auto">
              <a:xfrm>
                <a:off x="2544" y="2975"/>
                <a:ext cx="96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4" name="Group 215"/>
            <p:cNvGrpSpPr>
              <a:grpSpLocks/>
            </p:cNvGrpSpPr>
            <p:nvPr/>
          </p:nvGrpSpPr>
          <p:grpSpPr bwMode="auto">
            <a:xfrm>
              <a:off x="1475" y="3286"/>
              <a:ext cx="1342" cy="220"/>
              <a:chOff x="1475" y="3286"/>
              <a:chExt cx="1342" cy="220"/>
            </a:xfrm>
          </p:grpSpPr>
          <p:grpSp>
            <p:nvGrpSpPr>
              <p:cNvPr id="65" name="Group 117"/>
              <p:cNvGrpSpPr>
                <a:grpSpLocks/>
              </p:cNvGrpSpPr>
              <p:nvPr/>
            </p:nvGrpSpPr>
            <p:grpSpPr bwMode="auto">
              <a:xfrm>
                <a:off x="1488" y="3286"/>
                <a:ext cx="1296" cy="220"/>
                <a:chOff x="1440" y="3408"/>
                <a:chExt cx="1296" cy="238"/>
              </a:xfrm>
            </p:grpSpPr>
            <p:pic>
              <p:nvPicPr>
                <p:cNvPr id="70" name="Picture 97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98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1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99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100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1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6" name="Text Box 172"/>
              <p:cNvSpPr txBox="1">
                <a:spLocks noChangeArrowheads="1"/>
              </p:cNvSpPr>
              <p:nvPr/>
            </p:nvSpPr>
            <p:spPr bwMode="auto">
              <a:xfrm>
                <a:off x="2529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  <p:sp>
            <p:nvSpPr>
              <p:cNvPr id="67" name="Text Box 173"/>
              <p:cNvSpPr txBox="1">
                <a:spLocks noChangeArrowheads="1"/>
              </p:cNvSpPr>
              <p:nvPr/>
            </p:nvSpPr>
            <p:spPr bwMode="auto">
              <a:xfrm>
                <a:off x="2244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  <p:sp>
            <p:nvSpPr>
              <p:cNvPr id="68" name="Text Box 174"/>
              <p:cNvSpPr txBox="1">
                <a:spLocks noChangeArrowheads="1"/>
              </p:cNvSpPr>
              <p:nvPr/>
            </p:nvSpPr>
            <p:spPr bwMode="auto">
              <a:xfrm>
                <a:off x="1809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  <p:sp>
            <p:nvSpPr>
              <p:cNvPr id="69" name="Text Box 176"/>
              <p:cNvSpPr txBox="1">
                <a:spLocks noChangeArrowheads="1"/>
              </p:cNvSpPr>
              <p:nvPr/>
            </p:nvSpPr>
            <p:spPr bwMode="auto">
              <a:xfrm>
                <a:off x="1475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</p:grpSp>
      </p:grpSp>
      <p:grpSp>
        <p:nvGrpSpPr>
          <p:cNvPr id="78" name="Group 220"/>
          <p:cNvGrpSpPr>
            <a:grpSpLocks/>
          </p:cNvGrpSpPr>
          <p:nvPr/>
        </p:nvGrpSpPr>
        <p:grpSpPr bwMode="auto">
          <a:xfrm>
            <a:off x="2351088" y="5619617"/>
            <a:ext cx="2324100" cy="881062"/>
            <a:chOff x="1488" y="3525"/>
            <a:chExt cx="1464" cy="555"/>
          </a:xfrm>
        </p:grpSpPr>
        <p:grpSp>
          <p:nvGrpSpPr>
            <p:cNvPr id="79" name="Group 120"/>
            <p:cNvGrpSpPr>
              <a:grpSpLocks/>
            </p:cNvGrpSpPr>
            <p:nvPr/>
          </p:nvGrpSpPr>
          <p:grpSpPr bwMode="auto">
            <a:xfrm>
              <a:off x="1637" y="3525"/>
              <a:ext cx="1104" cy="96"/>
              <a:chOff x="1589" y="3696"/>
              <a:chExt cx="1104" cy="96"/>
            </a:xfrm>
          </p:grpSpPr>
          <p:sp>
            <p:nvSpPr>
              <p:cNvPr id="91" name="Line 40"/>
              <p:cNvSpPr>
                <a:spLocks noChangeShapeType="1"/>
              </p:cNvSpPr>
              <p:nvPr/>
            </p:nvSpPr>
            <p:spPr bwMode="auto">
              <a:xfrm>
                <a:off x="1589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Line 41"/>
              <p:cNvSpPr>
                <a:spLocks noChangeShapeType="1"/>
              </p:cNvSpPr>
              <p:nvPr/>
            </p:nvSpPr>
            <p:spPr bwMode="auto">
              <a:xfrm>
                <a:off x="1925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Line 42"/>
              <p:cNvSpPr>
                <a:spLocks noChangeShapeType="1"/>
              </p:cNvSpPr>
              <p:nvPr/>
            </p:nvSpPr>
            <p:spPr bwMode="auto">
              <a:xfrm>
                <a:off x="2309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Line 43"/>
              <p:cNvSpPr>
                <a:spLocks noChangeShapeType="1"/>
              </p:cNvSpPr>
              <p:nvPr/>
            </p:nvSpPr>
            <p:spPr bwMode="auto">
              <a:xfrm>
                <a:off x="2645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0" name="Group 219"/>
            <p:cNvGrpSpPr>
              <a:grpSpLocks/>
            </p:cNvGrpSpPr>
            <p:nvPr/>
          </p:nvGrpSpPr>
          <p:grpSpPr bwMode="auto">
            <a:xfrm>
              <a:off x="1488" y="3552"/>
              <a:ext cx="1464" cy="528"/>
              <a:chOff x="1512" y="3552"/>
              <a:chExt cx="1464" cy="528"/>
            </a:xfrm>
          </p:grpSpPr>
          <p:grpSp>
            <p:nvGrpSpPr>
              <p:cNvPr id="81" name="Group 118"/>
              <p:cNvGrpSpPr>
                <a:grpSpLocks/>
              </p:cNvGrpSpPr>
              <p:nvPr/>
            </p:nvGrpSpPr>
            <p:grpSpPr bwMode="auto">
              <a:xfrm>
                <a:off x="1512" y="3552"/>
                <a:ext cx="1464" cy="528"/>
                <a:chOff x="1440" y="3744"/>
                <a:chExt cx="1464" cy="528"/>
              </a:xfrm>
            </p:grpSpPr>
            <p:pic>
              <p:nvPicPr>
                <p:cNvPr id="87" name="Picture 102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103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104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6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105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218"/>
              <p:cNvGrpSpPr>
                <a:grpSpLocks/>
              </p:cNvGrpSpPr>
              <p:nvPr/>
            </p:nvGrpSpPr>
            <p:grpSpPr bwMode="auto">
              <a:xfrm>
                <a:off x="1584" y="3888"/>
                <a:ext cx="1344" cy="181"/>
                <a:chOff x="1584" y="3888"/>
                <a:chExt cx="1344" cy="181"/>
              </a:xfrm>
            </p:grpSpPr>
            <p:sp>
              <p:nvSpPr>
                <p:cNvPr id="83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1584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  <p:sp>
              <p:nvSpPr>
                <p:cNvPr id="8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1920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  <p:sp>
              <p:nvSpPr>
                <p:cNvPr id="85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294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  <p:sp>
              <p:nvSpPr>
                <p:cNvPr id="86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640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</p:grpSp>
        </p:grpSp>
      </p:grpSp>
      <p:grpSp>
        <p:nvGrpSpPr>
          <p:cNvPr id="96" name="Group 268"/>
          <p:cNvGrpSpPr>
            <a:grpSpLocks/>
          </p:cNvGrpSpPr>
          <p:nvPr/>
        </p:nvGrpSpPr>
        <p:grpSpPr bwMode="auto">
          <a:xfrm>
            <a:off x="2266950" y="2971800"/>
            <a:ext cx="1619250" cy="744538"/>
            <a:chOff x="1428" y="1872"/>
            <a:chExt cx="1020" cy="469"/>
          </a:xfrm>
        </p:grpSpPr>
        <p:sp>
          <p:nvSpPr>
            <p:cNvPr id="97" name="Line 29"/>
            <p:cNvSpPr>
              <a:spLocks noChangeShapeType="1"/>
            </p:cNvSpPr>
            <p:nvPr/>
          </p:nvSpPr>
          <p:spPr bwMode="auto">
            <a:xfrm>
              <a:off x="1920" y="187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8" name="Group 211"/>
            <p:cNvGrpSpPr>
              <a:grpSpLocks/>
            </p:cNvGrpSpPr>
            <p:nvPr/>
          </p:nvGrpSpPr>
          <p:grpSpPr bwMode="auto">
            <a:xfrm>
              <a:off x="1428" y="1938"/>
              <a:ext cx="1020" cy="403"/>
              <a:chOff x="1428" y="1938"/>
              <a:chExt cx="1020" cy="403"/>
            </a:xfrm>
          </p:grpSpPr>
          <p:grpSp>
            <p:nvGrpSpPr>
              <p:cNvPr id="99" name="Group 179"/>
              <p:cNvGrpSpPr>
                <a:grpSpLocks/>
              </p:cNvGrpSpPr>
              <p:nvPr/>
            </p:nvGrpSpPr>
            <p:grpSpPr bwMode="auto">
              <a:xfrm>
                <a:off x="2146" y="2002"/>
                <a:ext cx="302" cy="302"/>
                <a:chOff x="1968" y="2256"/>
                <a:chExt cx="302" cy="302"/>
              </a:xfrm>
            </p:grpSpPr>
            <p:pic>
              <p:nvPicPr>
                <p:cNvPr id="101" name="Picture 92" descr="gamcelul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2256"/>
                  <a:ext cx="302" cy="3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2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1968" y="2315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2n</a:t>
                  </a:r>
                </a:p>
              </p:txBody>
            </p:sp>
          </p:grpSp>
          <p:sp>
            <p:nvSpPr>
              <p:cNvPr id="100" name="Text Box 210"/>
              <p:cNvSpPr txBox="1">
                <a:spLocks noChangeArrowheads="1"/>
              </p:cNvSpPr>
              <p:nvPr/>
            </p:nvSpPr>
            <p:spPr bwMode="auto">
              <a:xfrm>
                <a:off x="1428" y="1938"/>
                <a:ext cx="72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pt-BR" sz="1500"/>
                  <a:t>Crescimento</a:t>
                </a:r>
              </a:p>
              <a:p>
                <a:pPr algn="r"/>
                <a:r>
                  <a:rPr lang="pt-BR" sz="1500"/>
                  <a:t>sem divisão</a:t>
                </a:r>
              </a:p>
              <a:p>
                <a:pPr algn="r"/>
                <a:r>
                  <a:rPr lang="pt-BR" sz="1500"/>
                  <a:t>celular</a:t>
                </a:r>
              </a:p>
            </p:txBody>
          </p:sp>
        </p:grpSp>
      </p:grpSp>
      <p:grpSp>
        <p:nvGrpSpPr>
          <p:cNvPr id="103" name="Group 261"/>
          <p:cNvGrpSpPr>
            <a:grpSpLocks/>
          </p:cNvGrpSpPr>
          <p:nvPr/>
        </p:nvGrpSpPr>
        <p:grpSpPr bwMode="auto">
          <a:xfrm>
            <a:off x="6019800" y="1447800"/>
            <a:ext cx="942975" cy="457200"/>
            <a:chOff x="3792" y="912"/>
            <a:chExt cx="594" cy="288"/>
          </a:xfrm>
        </p:grpSpPr>
        <p:sp>
          <p:nvSpPr>
            <p:cNvPr id="104" name="Text Box 88"/>
            <p:cNvSpPr txBox="1">
              <a:spLocks noChangeArrowheads="1"/>
            </p:cNvSpPr>
            <p:nvPr/>
          </p:nvSpPr>
          <p:spPr bwMode="auto">
            <a:xfrm>
              <a:off x="3792" y="912"/>
              <a:ext cx="5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Testículo</a:t>
              </a:r>
            </a:p>
          </p:txBody>
        </p:sp>
        <p:sp>
          <p:nvSpPr>
            <p:cNvPr id="105" name="Line 152"/>
            <p:cNvSpPr>
              <a:spLocks noChangeShapeType="1"/>
            </p:cNvSpPr>
            <p:nvPr/>
          </p:nvSpPr>
          <p:spPr bwMode="auto">
            <a:xfrm flipH="1">
              <a:off x="3792" y="11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06" name="Object 253"/>
          <p:cNvGraphicFramePr>
            <a:graphicFrameLocks noChangeAspect="1"/>
          </p:cNvGraphicFramePr>
          <p:nvPr/>
        </p:nvGraphicFramePr>
        <p:xfrm>
          <a:off x="6400800" y="3352800"/>
          <a:ext cx="22955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PhotoPaint.Image.7" r:id="rId9" imgW="2295238" imgH="2638095" progId="CorelPhotoPaint.Image.7">
                  <p:embed/>
                </p:oleObj>
              </mc:Choice>
              <mc:Fallback>
                <p:oleObj name="CorelPhotoPaint.Image.7" r:id="rId9" imgW="2295238" imgH="2638095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2955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Group 274"/>
          <p:cNvGrpSpPr>
            <a:grpSpLocks/>
          </p:cNvGrpSpPr>
          <p:nvPr/>
        </p:nvGrpSpPr>
        <p:grpSpPr bwMode="auto">
          <a:xfrm>
            <a:off x="4038600" y="2895600"/>
            <a:ext cx="3048000" cy="1081088"/>
            <a:chOff x="2544" y="1824"/>
            <a:chExt cx="1920" cy="681"/>
          </a:xfrm>
        </p:grpSpPr>
        <p:sp>
          <p:nvSpPr>
            <p:cNvPr id="108" name="Text Box 52"/>
            <p:cNvSpPr txBox="1">
              <a:spLocks noChangeArrowheads="1"/>
            </p:cNvSpPr>
            <p:nvPr/>
          </p:nvSpPr>
          <p:spPr bwMode="auto">
            <a:xfrm>
              <a:off x="2817" y="2112"/>
              <a:ext cx="10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 dirty="0" err="1"/>
                <a:t>Espermatogônia</a:t>
              </a:r>
              <a:endParaRPr lang="pt-BR" sz="1400" dirty="0"/>
            </a:p>
          </p:txBody>
        </p:sp>
        <p:sp>
          <p:nvSpPr>
            <p:cNvPr id="109" name="Line 53"/>
            <p:cNvSpPr>
              <a:spLocks noChangeShapeType="1"/>
            </p:cNvSpPr>
            <p:nvPr/>
          </p:nvSpPr>
          <p:spPr bwMode="auto">
            <a:xfrm flipH="1" flipV="1">
              <a:off x="2544" y="1824"/>
              <a:ext cx="432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Line 127"/>
            <p:cNvSpPr>
              <a:spLocks noChangeShapeType="1"/>
            </p:cNvSpPr>
            <p:nvPr/>
          </p:nvSpPr>
          <p:spPr bwMode="auto">
            <a:xfrm>
              <a:off x="3840" y="2256"/>
              <a:ext cx="624" cy="249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1" name="Group 275"/>
          <p:cNvGrpSpPr>
            <a:grpSpLocks/>
          </p:cNvGrpSpPr>
          <p:nvPr/>
        </p:nvGrpSpPr>
        <p:grpSpPr bwMode="auto">
          <a:xfrm>
            <a:off x="3886200" y="3505200"/>
            <a:ext cx="3505200" cy="1157288"/>
            <a:chOff x="2448" y="2208"/>
            <a:chExt cx="2208" cy="729"/>
          </a:xfrm>
        </p:grpSpPr>
        <p:sp>
          <p:nvSpPr>
            <p:cNvPr id="112" name="Text Box 54"/>
            <p:cNvSpPr txBox="1">
              <a:spLocks noChangeArrowheads="1"/>
            </p:cNvSpPr>
            <p:nvPr/>
          </p:nvSpPr>
          <p:spPr bwMode="auto">
            <a:xfrm>
              <a:off x="2784" y="2448"/>
              <a:ext cx="11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600" dirty="0" err="1"/>
                <a:t>Espermatócito</a:t>
              </a:r>
              <a:r>
                <a:rPr lang="pt-BR" sz="1600" dirty="0"/>
                <a:t> I (2n)</a:t>
              </a:r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 flipH="1" flipV="1">
              <a:off x="2448" y="2208"/>
              <a:ext cx="384" cy="33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Line 130"/>
            <p:cNvSpPr>
              <a:spLocks noChangeShapeType="1"/>
            </p:cNvSpPr>
            <p:nvPr/>
          </p:nvSpPr>
          <p:spPr bwMode="auto">
            <a:xfrm>
              <a:off x="3936" y="2592"/>
              <a:ext cx="720" cy="345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5" name="Group 276"/>
          <p:cNvGrpSpPr>
            <a:grpSpLocks/>
          </p:cNvGrpSpPr>
          <p:nvPr/>
        </p:nvGrpSpPr>
        <p:grpSpPr bwMode="auto">
          <a:xfrm>
            <a:off x="4191000" y="4495800"/>
            <a:ext cx="2819400" cy="1058863"/>
            <a:chOff x="2640" y="2832"/>
            <a:chExt cx="1776" cy="667"/>
          </a:xfrm>
        </p:grpSpPr>
        <p:sp>
          <p:nvSpPr>
            <p:cNvPr id="116" name="Text Box 56"/>
            <p:cNvSpPr txBox="1">
              <a:spLocks noChangeArrowheads="1"/>
            </p:cNvSpPr>
            <p:nvPr/>
          </p:nvSpPr>
          <p:spPr bwMode="auto">
            <a:xfrm>
              <a:off x="2880" y="2976"/>
              <a:ext cx="105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sz="1600" dirty="0" err="1"/>
                <a:t>Espermatócitos</a:t>
              </a:r>
              <a:r>
                <a:rPr lang="pt-BR" sz="1600" dirty="0"/>
                <a:t> II (n cromossomos duplicados)</a:t>
              </a:r>
            </a:p>
          </p:txBody>
        </p:sp>
        <p:sp>
          <p:nvSpPr>
            <p:cNvPr id="117" name="Line 57"/>
            <p:cNvSpPr>
              <a:spLocks noChangeShapeType="1"/>
            </p:cNvSpPr>
            <p:nvPr/>
          </p:nvSpPr>
          <p:spPr bwMode="auto">
            <a:xfrm flipH="1" flipV="1">
              <a:off x="2640" y="2832"/>
              <a:ext cx="288" cy="24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Line 132"/>
            <p:cNvSpPr>
              <a:spLocks noChangeShapeType="1"/>
            </p:cNvSpPr>
            <p:nvPr/>
          </p:nvSpPr>
          <p:spPr bwMode="auto">
            <a:xfrm>
              <a:off x="3888" y="3072"/>
              <a:ext cx="528" cy="11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9" name="Group 278"/>
          <p:cNvGrpSpPr>
            <a:grpSpLocks/>
          </p:cNvGrpSpPr>
          <p:nvPr/>
        </p:nvGrpSpPr>
        <p:grpSpPr bwMode="auto">
          <a:xfrm>
            <a:off x="4313238" y="5410200"/>
            <a:ext cx="2697162" cy="428625"/>
            <a:chOff x="2784" y="3408"/>
            <a:chExt cx="1632" cy="270"/>
          </a:xfrm>
        </p:grpSpPr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2973" y="3465"/>
              <a:ext cx="9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600" dirty="0" err="1"/>
                <a:t>Espermátides</a:t>
              </a:r>
              <a:r>
                <a:rPr lang="pt-BR" sz="1600" dirty="0"/>
                <a:t> (n)</a:t>
              </a:r>
            </a:p>
          </p:txBody>
        </p:sp>
        <p:sp>
          <p:nvSpPr>
            <p:cNvPr id="121" name="Line 59"/>
            <p:cNvSpPr>
              <a:spLocks noChangeShapeType="1"/>
            </p:cNvSpPr>
            <p:nvPr/>
          </p:nvSpPr>
          <p:spPr bwMode="auto">
            <a:xfrm flipH="1" flipV="1">
              <a:off x="2784" y="3456"/>
              <a:ext cx="192" cy="144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2" name="Group 277"/>
            <p:cNvGrpSpPr>
              <a:grpSpLocks/>
            </p:cNvGrpSpPr>
            <p:nvPr/>
          </p:nvGrpSpPr>
          <p:grpSpPr bwMode="auto">
            <a:xfrm>
              <a:off x="3936" y="3408"/>
              <a:ext cx="480" cy="192"/>
              <a:chOff x="3936" y="3408"/>
              <a:chExt cx="480" cy="192"/>
            </a:xfrm>
          </p:grpSpPr>
          <p:sp>
            <p:nvSpPr>
              <p:cNvPr id="123" name="Line 134"/>
              <p:cNvSpPr>
                <a:spLocks noChangeShapeType="1"/>
              </p:cNvSpPr>
              <p:nvPr/>
            </p:nvSpPr>
            <p:spPr bwMode="auto">
              <a:xfrm flipV="1">
                <a:off x="3936" y="3408"/>
                <a:ext cx="336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Line 135"/>
              <p:cNvSpPr>
                <a:spLocks noChangeShapeType="1"/>
              </p:cNvSpPr>
              <p:nvPr/>
            </p:nvSpPr>
            <p:spPr bwMode="auto">
              <a:xfrm flipV="1">
                <a:off x="3936" y="3504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25" name="Group 280"/>
          <p:cNvGrpSpPr>
            <a:grpSpLocks/>
          </p:cNvGrpSpPr>
          <p:nvPr/>
        </p:nvGrpSpPr>
        <p:grpSpPr bwMode="auto">
          <a:xfrm>
            <a:off x="7696200" y="5029200"/>
            <a:ext cx="1676400" cy="1146175"/>
            <a:chOff x="4848" y="3168"/>
            <a:chExt cx="1056" cy="722"/>
          </a:xfrm>
        </p:grpSpPr>
        <p:sp>
          <p:nvSpPr>
            <p:cNvPr id="126" name="Text Box 48"/>
            <p:cNvSpPr txBox="1">
              <a:spLocks noChangeArrowheads="1"/>
            </p:cNvSpPr>
            <p:nvPr/>
          </p:nvSpPr>
          <p:spPr bwMode="auto">
            <a:xfrm>
              <a:off x="4848" y="3216"/>
              <a:ext cx="105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600" dirty="0" err="1"/>
                <a:t>Epiteliócito</a:t>
              </a:r>
              <a:r>
                <a:rPr lang="pt-BR" sz="1600" dirty="0"/>
                <a:t> sustentador (célula de</a:t>
              </a:r>
            </a:p>
            <a:p>
              <a:pPr>
                <a:lnSpc>
                  <a:spcPct val="100000"/>
                </a:lnSpc>
              </a:pPr>
              <a:r>
                <a:rPr lang="pt-BR" sz="1600" dirty="0" err="1"/>
                <a:t>Sertoli</a:t>
              </a:r>
              <a:r>
                <a:rPr lang="pt-BR" sz="1600" dirty="0"/>
                <a:t>)</a:t>
              </a:r>
            </a:p>
          </p:txBody>
        </p:sp>
        <p:sp>
          <p:nvSpPr>
            <p:cNvPr id="127" name="Line 154"/>
            <p:cNvSpPr>
              <a:spLocks noChangeShapeType="1"/>
            </p:cNvSpPr>
            <p:nvPr/>
          </p:nvSpPr>
          <p:spPr bwMode="auto">
            <a:xfrm flipH="1" flipV="1">
              <a:off x="4896" y="31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28" name="Picture 137" descr="sptz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6153150"/>
            <a:ext cx="17256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270"/>
          <p:cNvGrpSpPr>
            <a:grpSpLocks/>
          </p:cNvGrpSpPr>
          <p:nvPr/>
        </p:nvGrpSpPr>
        <p:grpSpPr bwMode="auto">
          <a:xfrm>
            <a:off x="5410200" y="1870075"/>
            <a:ext cx="2778125" cy="1657350"/>
            <a:chOff x="3408" y="1178"/>
            <a:chExt cx="1750" cy="1044"/>
          </a:xfrm>
        </p:grpSpPr>
        <p:grpSp>
          <p:nvGrpSpPr>
            <p:cNvPr id="130" name="Group 269"/>
            <p:cNvGrpSpPr>
              <a:grpSpLocks/>
            </p:cNvGrpSpPr>
            <p:nvPr/>
          </p:nvGrpSpPr>
          <p:grpSpPr bwMode="auto">
            <a:xfrm>
              <a:off x="3408" y="1776"/>
              <a:ext cx="978" cy="368"/>
              <a:chOff x="3408" y="1776"/>
              <a:chExt cx="978" cy="368"/>
            </a:xfrm>
          </p:grpSpPr>
          <p:sp>
            <p:nvSpPr>
              <p:cNvPr id="134" name="Text Box 47"/>
              <p:cNvSpPr txBox="1">
                <a:spLocks noChangeArrowheads="1"/>
              </p:cNvSpPr>
              <p:nvPr/>
            </p:nvSpPr>
            <p:spPr bwMode="auto">
              <a:xfrm>
                <a:off x="3408" y="1776"/>
                <a:ext cx="97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pt-BR" sz="1600" dirty="0"/>
                  <a:t>(em corte transversal)</a:t>
                </a:r>
              </a:p>
            </p:txBody>
          </p:sp>
          <p:sp>
            <p:nvSpPr>
              <p:cNvPr id="135" name="Line 150"/>
              <p:cNvSpPr>
                <a:spLocks noChangeShapeType="1"/>
              </p:cNvSpPr>
              <p:nvPr/>
            </p:nvSpPr>
            <p:spPr bwMode="auto">
              <a:xfrm flipH="1">
                <a:off x="3456" y="182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1" name="Group 264"/>
            <p:cNvGrpSpPr>
              <a:grpSpLocks/>
            </p:cNvGrpSpPr>
            <p:nvPr/>
          </p:nvGrpSpPr>
          <p:grpSpPr bwMode="auto">
            <a:xfrm>
              <a:off x="3674" y="1178"/>
              <a:ext cx="1484" cy="1044"/>
              <a:chOff x="3674" y="1178"/>
              <a:chExt cx="1484" cy="1044"/>
            </a:xfrm>
          </p:grpSpPr>
          <p:pic>
            <p:nvPicPr>
              <p:cNvPr id="132" name="Picture 159" descr="seccao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7" y="1178"/>
                <a:ext cx="1021" cy="1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Freeform 197"/>
              <p:cNvSpPr>
                <a:spLocks/>
              </p:cNvSpPr>
              <p:nvPr/>
            </p:nvSpPr>
            <p:spPr bwMode="auto">
              <a:xfrm rot="9577463" flipV="1">
                <a:off x="3674" y="1272"/>
                <a:ext cx="386" cy="420"/>
              </a:xfrm>
              <a:custGeom>
                <a:avLst/>
                <a:gdLst>
                  <a:gd name="T0" fmla="*/ 1813 w 1849"/>
                  <a:gd name="T1" fmla="*/ 129 h 5920"/>
                  <a:gd name="T2" fmla="*/ 1744 w 1849"/>
                  <a:gd name="T3" fmla="*/ 381 h 5920"/>
                  <a:gd name="T4" fmla="*/ 1677 w 1849"/>
                  <a:gd name="T5" fmla="*/ 625 h 5920"/>
                  <a:gd name="T6" fmla="*/ 1611 w 1849"/>
                  <a:gd name="T7" fmla="*/ 862 h 5920"/>
                  <a:gd name="T8" fmla="*/ 1547 w 1849"/>
                  <a:gd name="T9" fmla="*/ 1089 h 5920"/>
                  <a:gd name="T10" fmla="*/ 1486 w 1849"/>
                  <a:gd name="T11" fmla="*/ 1309 h 5920"/>
                  <a:gd name="T12" fmla="*/ 1426 w 1849"/>
                  <a:gd name="T13" fmla="*/ 1519 h 5920"/>
                  <a:gd name="T14" fmla="*/ 1368 w 1849"/>
                  <a:gd name="T15" fmla="*/ 1721 h 5920"/>
                  <a:gd name="T16" fmla="*/ 1311 w 1849"/>
                  <a:gd name="T17" fmla="*/ 1916 h 5920"/>
                  <a:gd name="T18" fmla="*/ 1257 w 1849"/>
                  <a:gd name="T19" fmla="*/ 2100 h 5920"/>
                  <a:gd name="T20" fmla="*/ 1205 w 1849"/>
                  <a:gd name="T21" fmla="*/ 2276 h 5920"/>
                  <a:gd name="T22" fmla="*/ 1154 w 1849"/>
                  <a:gd name="T23" fmla="*/ 2445 h 5920"/>
                  <a:gd name="T24" fmla="*/ 1105 w 1849"/>
                  <a:gd name="T25" fmla="*/ 2605 h 5920"/>
                  <a:gd name="T26" fmla="*/ 1057 w 1849"/>
                  <a:gd name="T27" fmla="*/ 2756 h 5920"/>
                  <a:gd name="T28" fmla="*/ 1012 w 1849"/>
                  <a:gd name="T29" fmla="*/ 2900 h 5920"/>
                  <a:gd name="T30" fmla="*/ 969 w 1849"/>
                  <a:gd name="T31" fmla="*/ 3034 h 5920"/>
                  <a:gd name="T32" fmla="*/ 910 w 1849"/>
                  <a:gd name="T33" fmla="*/ 3206 h 5920"/>
                  <a:gd name="T34" fmla="*/ 838 w 1849"/>
                  <a:gd name="T35" fmla="*/ 3416 h 5920"/>
                  <a:gd name="T36" fmla="*/ 767 w 1849"/>
                  <a:gd name="T37" fmla="*/ 3615 h 5920"/>
                  <a:gd name="T38" fmla="*/ 699 w 1849"/>
                  <a:gd name="T39" fmla="*/ 3804 h 5920"/>
                  <a:gd name="T40" fmla="*/ 633 w 1849"/>
                  <a:gd name="T41" fmla="*/ 3981 h 5920"/>
                  <a:gd name="T42" fmla="*/ 566 w 1849"/>
                  <a:gd name="T43" fmla="*/ 4147 h 5920"/>
                  <a:gd name="T44" fmla="*/ 503 w 1849"/>
                  <a:gd name="T45" fmla="*/ 4302 h 5920"/>
                  <a:gd name="T46" fmla="*/ 442 w 1849"/>
                  <a:gd name="T47" fmla="*/ 4447 h 5920"/>
                  <a:gd name="T48" fmla="*/ 370 w 1849"/>
                  <a:gd name="T49" fmla="*/ 4605 h 5920"/>
                  <a:gd name="T50" fmla="*/ 289 w 1849"/>
                  <a:gd name="T51" fmla="*/ 4769 h 5920"/>
                  <a:gd name="T52" fmla="*/ 252 w 1849"/>
                  <a:gd name="T53" fmla="*/ 4844 h 5920"/>
                  <a:gd name="T54" fmla="*/ 0 w 1849"/>
                  <a:gd name="T55" fmla="*/ 5920 h 5920"/>
                  <a:gd name="T56" fmla="*/ 720 w 1849"/>
                  <a:gd name="T57" fmla="*/ 5052 h 5920"/>
                  <a:gd name="T58" fmla="*/ 738 w 1849"/>
                  <a:gd name="T59" fmla="*/ 4984 h 5920"/>
                  <a:gd name="T60" fmla="*/ 760 w 1849"/>
                  <a:gd name="T61" fmla="*/ 4908 h 5920"/>
                  <a:gd name="T62" fmla="*/ 783 w 1849"/>
                  <a:gd name="T63" fmla="*/ 4821 h 5920"/>
                  <a:gd name="T64" fmla="*/ 809 w 1849"/>
                  <a:gd name="T65" fmla="*/ 4723 h 5920"/>
                  <a:gd name="T66" fmla="*/ 842 w 1849"/>
                  <a:gd name="T67" fmla="*/ 4588 h 5920"/>
                  <a:gd name="T68" fmla="*/ 878 w 1849"/>
                  <a:gd name="T69" fmla="*/ 4439 h 5920"/>
                  <a:gd name="T70" fmla="*/ 917 w 1849"/>
                  <a:gd name="T71" fmla="*/ 4273 h 5920"/>
                  <a:gd name="T72" fmla="*/ 960 w 1849"/>
                  <a:gd name="T73" fmla="*/ 4092 h 5920"/>
                  <a:gd name="T74" fmla="*/ 1003 w 1849"/>
                  <a:gd name="T75" fmla="*/ 3894 h 5920"/>
                  <a:gd name="T76" fmla="*/ 1052 w 1849"/>
                  <a:gd name="T77" fmla="*/ 3681 h 5920"/>
                  <a:gd name="T78" fmla="*/ 1102 w 1849"/>
                  <a:gd name="T79" fmla="*/ 3451 h 5920"/>
                  <a:gd name="T80" fmla="*/ 1156 w 1849"/>
                  <a:gd name="T81" fmla="*/ 3207 h 5920"/>
                  <a:gd name="T82" fmla="*/ 1184 w 1849"/>
                  <a:gd name="T83" fmla="*/ 3072 h 5920"/>
                  <a:gd name="T84" fmla="*/ 1215 w 1849"/>
                  <a:gd name="T85" fmla="*/ 2931 h 5920"/>
                  <a:gd name="T86" fmla="*/ 1247 w 1849"/>
                  <a:gd name="T87" fmla="*/ 2781 h 5920"/>
                  <a:gd name="T88" fmla="*/ 1282 w 1849"/>
                  <a:gd name="T89" fmla="*/ 2621 h 5920"/>
                  <a:gd name="T90" fmla="*/ 1317 w 1849"/>
                  <a:gd name="T91" fmla="*/ 2451 h 5920"/>
                  <a:gd name="T92" fmla="*/ 1356 w 1849"/>
                  <a:gd name="T93" fmla="*/ 2274 h 5920"/>
                  <a:gd name="T94" fmla="*/ 1396 w 1849"/>
                  <a:gd name="T95" fmla="*/ 2087 h 5920"/>
                  <a:gd name="T96" fmla="*/ 1440 w 1849"/>
                  <a:gd name="T97" fmla="*/ 1892 h 5920"/>
                  <a:gd name="T98" fmla="*/ 1483 w 1849"/>
                  <a:gd name="T99" fmla="*/ 1686 h 5920"/>
                  <a:gd name="T100" fmla="*/ 1529 w 1849"/>
                  <a:gd name="T101" fmla="*/ 1472 h 5920"/>
                  <a:gd name="T102" fmla="*/ 1578 w 1849"/>
                  <a:gd name="T103" fmla="*/ 1249 h 5920"/>
                  <a:gd name="T104" fmla="*/ 1628 w 1849"/>
                  <a:gd name="T105" fmla="*/ 1018 h 5920"/>
                  <a:gd name="T106" fmla="*/ 1679 w 1849"/>
                  <a:gd name="T107" fmla="*/ 776 h 5920"/>
                  <a:gd name="T108" fmla="*/ 1734 w 1849"/>
                  <a:gd name="T109" fmla="*/ 526 h 5920"/>
                  <a:gd name="T110" fmla="*/ 1789 w 1849"/>
                  <a:gd name="T111" fmla="*/ 267 h 5920"/>
                  <a:gd name="T112" fmla="*/ 1849 w 1849"/>
                  <a:gd name="T113" fmla="*/ 0 h 5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49" h="5920">
                    <a:moveTo>
                      <a:pt x="1849" y="0"/>
                    </a:moveTo>
                    <a:lnTo>
                      <a:pt x="1813" y="129"/>
                    </a:lnTo>
                    <a:lnTo>
                      <a:pt x="1778" y="256"/>
                    </a:lnTo>
                    <a:lnTo>
                      <a:pt x="1744" y="381"/>
                    </a:lnTo>
                    <a:lnTo>
                      <a:pt x="1710" y="505"/>
                    </a:lnTo>
                    <a:lnTo>
                      <a:pt x="1677" y="625"/>
                    </a:lnTo>
                    <a:lnTo>
                      <a:pt x="1644" y="745"/>
                    </a:lnTo>
                    <a:lnTo>
                      <a:pt x="1611" y="862"/>
                    </a:lnTo>
                    <a:lnTo>
                      <a:pt x="1580" y="978"/>
                    </a:lnTo>
                    <a:lnTo>
                      <a:pt x="1547" y="1089"/>
                    </a:lnTo>
                    <a:lnTo>
                      <a:pt x="1516" y="1200"/>
                    </a:lnTo>
                    <a:lnTo>
                      <a:pt x="1486" y="1309"/>
                    </a:lnTo>
                    <a:lnTo>
                      <a:pt x="1456" y="1415"/>
                    </a:lnTo>
                    <a:lnTo>
                      <a:pt x="1426" y="1519"/>
                    </a:lnTo>
                    <a:lnTo>
                      <a:pt x="1397" y="1622"/>
                    </a:lnTo>
                    <a:lnTo>
                      <a:pt x="1368" y="1721"/>
                    </a:lnTo>
                    <a:lnTo>
                      <a:pt x="1341" y="1820"/>
                    </a:lnTo>
                    <a:lnTo>
                      <a:pt x="1311" y="1916"/>
                    </a:lnTo>
                    <a:lnTo>
                      <a:pt x="1284" y="2009"/>
                    </a:lnTo>
                    <a:lnTo>
                      <a:pt x="1257" y="2100"/>
                    </a:lnTo>
                    <a:lnTo>
                      <a:pt x="1232" y="2189"/>
                    </a:lnTo>
                    <a:lnTo>
                      <a:pt x="1205" y="2276"/>
                    </a:lnTo>
                    <a:lnTo>
                      <a:pt x="1179" y="2362"/>
                    </a:lnTo>
                    <a:lnTo>
                      <a:pt x="1154" y="2445"/>
                    </a:lnTo>
                    <a:lnTo>
                      <a:pt x="1129" y="2527"/>
                    </a:lnTo>
                    <a:lnTo>
                      <a:pt x="1105" y="2605"/>
                    </a:lnTo>
                    <a:lnTo>
                      <a:pt x="1081" y="2682"/>
                    </a:lnTo>
                    <a:lnTo>
                      <a:pt x="1057" y="2756"/>
                    </a:lnTo>
                    <a:lnTo>
                      <a:pt x="1035" y="2829"/>
                    </a:lnTo>
                    <a:lnTo>
                      <a:pt x="1012" y="2900"/>
                    </a:lnTo>
                    <a:lnTo>
                      <a:pt x="990" y="2968"/>
                    </a:lnTo>
                    <a:lnTo>
                      <a:pt x="969" y="3034"/>
                    </a:lnTo>
                    <a:lnTo>
                      <a:pt x="948" y="3098"/>
                    </a:lnTo>
                    <a:lnTo>
                      <a:pt x="910" y="3206"/>
                    </a:lnTo>
                    <a:lnTo>
                      <a:pt x="874" y="3313"/>
                    </a:lnTo>
                    <a:lnTo>
                      <a:pt x="838" y="3416"/>
                    </a:lnTo>
                    <a:lnTo>
                      <a:pt x="803" y="3518"/>
                    </a:lnTo>
                    <a:lnTo>
                      <a:pt x="767" y="3615"/>
                    </a:lnTo>
                    <a:lnTo>
                      <a:pt x="733" y="3712"/>
                    </a:lnTo>
                    <a:lnTo>
                      <a:pt x="699" y="3804"/>
                    </a:lnTo>
                    <a:lnTo>
                      <a:pt x="666" y="3895"/>
                    </a:lnTo>
                    <a:lnTo>
                      <a:pt x="633" y="3981"/>
                    </a:lnTo>
                    <a:lnTo>
                      <a:pt x="599" y="4067"/>
                    </a:lnTo>
                    <a:lnTo>
                      <a:pt x="566" y="4147"/>
                    </a:lnTo>
                    <a:lnTo>
                      <a:pt x="535" y="4227"/>
                    </a:lnTo>
                    <a:lnTo>
                      <a:pt x="503" y="4302"/>
                    </a:lnTo>
                    <a:lnTo>
                      <a:pt x="472" y="4376"/>
                    </a:lnTo>
                    <a:lnTo>
                      <a:pt x="442" y="4447"/>
                    </a:lnTo>
                    <a:lnTo>
                      <a:pt x="412" y="4515"/>
                    </a:lnTo>
                    <a:lnTo>
                      <a:pt x="370" y="4605"/>
                    </a:lnTo>
                    <a:lnTo>
                      <a:pt x="329" y="4690"/>
                    </a:lnTo>
                    <a:lnTo>
                      <a:pt x="289" y="4769"/>
                    </a:lnTo>
                    <a:lnTo>
                      <a:pt x="270" y="4807"/>
                    </a:lnTo>
                    <a:lnTo>
                      <a:pt x="252" y="4844"/>
                    </a:lnTo>
                    <a:lnTo>
                      <a:pt x="22" y="4721"/>
                    </a:lnTo>
                    <a:lnTo>
                      <a:pt x="0" y="5920"/>
                    </a:lnTo>
                    <a:lnTo>
                      <a:pt x="983" y="5163"/>
                    </a:lnTo>
                    <a:lnTo>
                      <a:pt x="720" y="5052"/>
                    </a:lnTo>
                    <a:lnTo>
                      <a:pt x="728" y="5019"/>
                    </a:lnTo>
                    <a:lnTo>
                      <a:pt x="738" y="4984"/>
                    </a:lnTo>
                    <a:lnTo>
                      <a:pt x="748" y="4947"/>
                    </a:lnTo>
                    <a:lnTo>
                      <a:pt x="760" y="4908"/>
                    </a:lnTo>
                    <a:lnTo>
                      <a:pt x="771" y="4864"/>
                    </a:lnTo>
                    <a:lnTo>
                      <a:pt x="783" y="4821"/>
                    </a:lnTo>
                    <a:lnTo>
                      <a:pt x="796" y="4772"/>
                    </a:lnTo>
                    <a:lnTo>
                      <a:pt x="809" y="4723"/>
                    </a:lnTo>
                    <a:lnTo>
                      <a:pt x="825" y="4658"/>
                    </a:lnTo>
                    <a:lnTo>
                      <a:pt x="842" y="4588"/>
                    </a:lnTo>
                    <a:lnTo>
                      <a:pt x="858" y="4515"/>
                    </a:lnTo>
                    <a:lnTo>
                      <a:pt x="878" y="4439"/>
                    </a:lnTo>
                    <a:lnTo>
                      <a:pt x="897" y="4358"/>
                    </a:lnTo>
                    <a:lnTo>
                      <a:pt x="917" y="4273"/>
                    </a:lnTo>
                    <a:lnTo>
                      <a:pt x="937" y="4184"/>
                    </a:lnTo>
                    <a:lnTo>
                      <a:pt x="960" y="4092"/>
                    </a:lnTo>
                    <a:lnTo>
                      <a:pt x="981" y="3995"/>
                    </a:lnTo>
                    <a:lnTo>
                      <a:pt x="1003" y="3894"/>
                    </a:lnTo>
                    <a:lnTo>
                      <a:pt x="1027" y="3788"/>
                    </a:lnTo>
                    <a:lnTo>
                      <a:pt x="1052" y="3681"/>
                    </a:lnTo>
                    <a:lnTo>
                      <a:pt x="1077" y="3567"/>
                    </a:lnTo>
                    <a:lnTo>
                      <a:pt x="1102" y="3451"/>
                    </a:lnTo>
                    <a:lnTo>
                      <a:pt x="1128" y="3330"/>
                    </a:lnTo>
                    <a:lnTo>
                      <a:pt x="1156" y="3207"/>
                    </a:lnTo>
                    <a:lnTo>
                      <a:pt x="1170" y="3141"/>
                    </a:lnTo>
                    <a:lnTo>
                      <a:pt x="1184" y="3072"/>
                    </a:lnTo>
                    <a:lnTo>
                      <a:pt x="1199" y="3002"/>
                    </a:lnTo>
                    <a:lnTo>
                      <a:pt x="1215" y="2931"/>
                    </a:lnTo>
                    <a:lnTo>
                      <a:pt x="1230" y="2856"/>
                    </a:lnTo>
                    <a:lnTo>
                      <a:pt x="1247" y="2781"/>
                    </a:lnTo>
                    <a:lnTo>
                      <a:pt x="1264" y="2701"/>
                    </a:lnTo>
                    <a:lnTo>
                      <a:pt x="1282" y="2621"/>
                    </a:lnTo>
                    <a:lnTo>
                      <a:pt x="1299" y="2537"/>
                    </a:lnTo>
                    <a:lnTo>
                      <a:pt x="1317" y="2451"/>
                    </a:lnTo>
                    <a:lnTo>
                      <a:pt x="1336" y="2362"/>
                    </a:lnTo>
                    <a:lnTo>
                      <a:pt x="1356" y="2274"/>
                    </a:lnTo>
                    <a:lnTo>
                      <a:pt x="1375" y="2180"/>
                    </a:lnTo>
                    <a:lnTo>
                      <a:pt x="1396" y="2087"/>
                    </a:lnTo>
                    <a:lnTo>
                      <a:pt x="1417" y="1990"/>
                    </a:lnTo>
                    <a:lnTo>
                      <a:pt x="1440" y="1892"/>
                    </a:lnTo>
                    <a:lnTo>
                      <a:pt x="1461" y="1790"/>
                    </a:lnTo>
                    <a:lnTo>
                      <a:pt x="1483" y="1686"/>
                    </a:lnTo>
                    <a:lnTo>
                      <a:pt x="1506" y="1579"/>
                    </a:lnTo>
                    <a:lnTo>
                      <a:pt x="1529" y="1472"/>
                    </a:lnTo>
                    <a:lnTo>
                      <a:pt x="1553" y="1361"/>
                    </a:lnTo>
                    <a:lnTo>
                      <a:pt x="1578" y="1249"/>
                    </a:lnTo>
                    <a:lnTo>
                      <a:pt x="1602" y="1134"/>
                    </a:lnTo>
                    <a:lnTo>
                      <a:pt x="1628" y="1018"/>
                    </a:lnTo>
                    <a:lnTo>
                      <a:pt x="1653" y="898"/>
                    </a:lnTo>
                    <a:lnTo>
                      <a:pt x="1679" y="776"/>
                    </a:lnTo>
                    <a:lnTo>
                      <a:pt x="1706" y="651"/>
                    </a:lnTo>
                    <a:lnTo>
                      <a:pt x="1734" y="526"/>
                    </a:lnTo>
                    <a:lnTo>
                      <a:pt x="1761" y="397"/>
                    </a:lnTo>
                    <a:lnTo>
                      <a:pt x="1789" y="267"/>
                    </a:lnTo>
                    <a:lnTo>
                      <a:pt x="1818" y="134"/>
                    </a:lnTo>
                    <a:lnTo>
                      <a:pt x="1849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36" name="Group 281"/>
          <p:cNvGrpSpPr>
            <a:grpSpLocks/>
          </p:cNvGrpSpPr>
          <p:nvPr/>
        </p:nvGrpSpPr>
        <p:grpSpPr bwMode="auto">
          <a:xfrm>
            <a:off x="7405688" y="1524000"/>
            <a:ext cx="2043112" cy="944563"/>
            <a:chOff x="4665" y="960"/>
            <a:chExt cx="1287" cy="595"/>
          </a:xfrm>
        </p:grpSpPr>
        <p:sp>
          <p:nvSpPr>
            <p:cNvPr id="137" name="AutoShape 256"/>
            <p:cNvSpPr>
              <a:spLocks noChangeArrowheads="1"/>
            </p:cNvSpPr>
            <p:nvPr/>
          </p:nvSpPr>
          <p:spPr bwMode="auto">
            <a:xfrm rot="2422733">
              <a:off x="4857" y="960"/>
              <a:ext cx="1095" cy="595"/>
            </a:xfrm>
            <a:prstGeom prst="curvedDownArrow">
              <a:avLst>
                <a:gd name="adj1" fmla="val 36807"/>
                <a:gd name="adj2" fmla="val 73613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" name="AutoShape 201"/>
            <p:cNvSpPr>
              <a:spLocks noChangeArrowheads="1"/>
            </p:cNvSpPr>
            <p:nvPr/>
          </p:nvSpPr>
          <p:spPr bwMode="auto">
            <a:xfrm rot="2336113" flipH="1">
              <a:off x="4665" y="1200"/>
              <a:ext cx="184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65692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60363" y="4572000"/>
            <a:ext cx="4821237" cy="1006475"/>
            <a:chOff x="35" y="3120"/>
            <a:chExt cx="3037" cy="63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5" y="3162"/>
              <a:ext cx="1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2000" b="1"/>
                <a:t>Espermatozóide</a:t>
              </a:r>
            </a:p>
          </p:txBody>
        </p:sp>
        <p:pic>
          <p:nvPicPr>
            <p:cNvPr id="6" name="Picture 32" descr="sptz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120"/>
              <a:ext cx="1966" cy="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setare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438400"/>
            <a:ext cx="1262062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etarepr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1143000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0" y="182563"/>
            <a:ext cx="4508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 err="1">
                <a:solidFill>
                  <a:srgbClr val="009900"/>
                </a:solidFill>
              </a:rPr>
              <a:t>Espermiogênese</a:t>
            </a:r>
            <a:r>
              <a:rPr lang="pt-BR" sz="3200" b="1" dirty="0">
                <a:solidFill>
                  <a:srgbClr val="009900"/>
                </a:solidFill>
              </a:rPr>
              <a:t> humana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91000" y="1600200"/>
            <a:ext cx="2362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/>
              <a:t>O complexo golgiense concentra-se perto do núcleo.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114800" y="2667000"/>
            <a:ext cx="2438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/>
              <a:t>As mitocôndrias concentram-se na região próxima ao centríolo, que se transforma em flagelo.</a:t>
            </a: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2438400" y="5486400"/>
            <a:ext cx="2438400" cy="366713"/>
            <a:chOff x="1344" y="3696"/>
            <a:chExt cx="1536" cy="231"/>
          </a:xfrm>
        </p:grpSpPr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1344" y="3696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Peça intermediária</a:t>
              </a:r>
            </a:p>
          </p:txBody>
        </p:sp>
        <p:sp>
          <p:nvSpPr>
            <p:cNvPr id="14" name="AutoShape 25"/>
            <p:cNvSpPr>
              <a:spLocks/>
            </p:cNvSpPr>
            <p:nvPr/>
          </p:nvSpPr>
          <p:spPr bwMode="auto">
            <a:xfrm rot="5400000">
              <a:off x="2088" y="3576"/>
              <a:ext cx="48" cy="288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057400" y="6019800"/>
            <a:ext cx="1295400" cy="381000"/>
            <a:chOff x="1104" y="4032"/>
            <a:chExt cx="816" cy="240"/>
          </a:xfrm>
        </p:grpSpPr>
        <p:sp>
          <p:nvSpPr>
            <p:cNvPr id="16" name="AutoShape 23"/>
            <p:cNvSpPr>
              <a:spLocks/>
            </p:cNvSpPr>
            <p:nvPr/>
          </p:nvSpPr>
          <p:spPr bwMode="auto">
            <a:xfrm rot="5400000">
              <a:off x="1488" y="3648"/>
              <a:ext cx="48" cy="816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296" y="4041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cauda</a:t>
              </a:r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3962400" y="5943600"/>
            <a:ext cx="990600" cy="442913"/>
            <a:chOff x="2304" y="3984"/>
            <a:chExt cx="624" cy="279"/>
          </a:xfrm>
        </p:grpSpPr>
        <p:sp>
          <p:nvSpPr>
            <p:cNvPr id="19" name="AutoShape 24"/>
            <p:cNvSpPr>
              <a:spLocks/>
            </p:cNvSpPr>
            <p:nvPr/>
          </p:nvSpPr>
          <p:spPr bwMode="auto">
            <a:xfrm rot="5400000">
              <a:off x="2592" y="3696"/>
              <a:ext cx="48" cy="624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400" y="4032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cabeça</a:t>
              </a: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2244725" y="1195388"/>
            <a:ext cx="1641475" cy="1852612"/>
            <a:chOff x="1414" y="753"/>
            <a:chExt cx="1034" cy="1167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414" y="753"/>
              <a:ext cx="9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2000" b="1"/>
                <a:t>Espermátide</a:t>
              </a:r>
            </a:p>
          </p:txBody>
        </p:sp>
        <p:pic>
          <p:nvPicPr>
            <p:cNvPr id="23" name="Picture 30" descr="sptz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" y="991"/>
              <a:ext cx="914" cy="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1" descr="sptz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247900"/>
            <a:ext cx="153193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58"/>
          <p:cNvGrpSpPr>
            <a:grpSpLocks/>
          </p:cNvGrpSpPr>
          <p:nvPr/>
        </p:nvGrpSpPr>
        <p:grpSpPr bwMode="auto">
          <a:xfrm>
            <a:off x="1524000" y="1676400"/>
            <a:ext cx="1447800" cy="533400"/>
            <a:chOff x="960" y="1056"/>
            <a:chExt cx="912" cy="336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960" y="1056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Núcleo</a:t>
              </a:r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440" y="1200"/>
              <a:ext cx="43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152400" y="2452688"/>
            <a:ext cx="2438400" cy="366712"/>
            <a:chOff x="48" y="1545"/>
            <a:chExt cx="1536" cy="231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8" y="1545"/>
              <a:ext cx="13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Complexo golgiense</a:t>
              </a: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1296" y="168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1295400" y="2895600"/>
            <a:ext cx="1524000" cy="533400"/>
            <a:chOff x="816" y="1824"/>
            <a:chExt cx="960" cy="336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816" y="1929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Mitocôndria</a:t>
              </a: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V="1">
              <a:off x="1584" y="1824"/>
              <a:ext cx="19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55"/>
          <p:cNvGrpSpPr>
            <a:grpSpLocks/>
          </p:cNvGrpSpPr>
          <p:nvPr/>
        </p:nvGrpSpPr>
        <p:grpSpPr bwMode="auto">
          <a:xfrm>
            <a:off x="2819400" y="2286000"/>
            <a:ext cx="1047750" cy="1357313"/>
            <a:chOff x="1776" y="1440"/>
            <a:chExt cx="660" cy="855"/>
          </a:xfrm>
        </p:grpSpPr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1776" y="2064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Centríolo</a:t>
              </a: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V="1">
              <a:off x="2112" y="1440"/>
              <a:ext cx="144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6956425" y="1447800"/>
            <a:ext cx="2187575" cy="990600"/>
            <a:chOff x="4382" y="912"/>
            <a:chExt cx="1378" cy="624"/>
          </a:xfrm>
        </p:grpSpPr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382" y="912"/>
              <a:ext cx="13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Início da formação do acrossomo</a:t>
              </a: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4896" y="1248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6858000" y="3657600"/>
            <a:ext cx="2286000" cy="1190625"/>
            <a:chOff x="4464" y="2304"/>
            <a:chExt cx="1248" cy="750"/>
          </a:xfrm>
        </p:grpSpPr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4986" y="2304"/>
              <a:ext cx="72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/>
                <a:t>Parte do citoplasma que será eliminada</a:t>
              </a: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4464" y="2352"/>
              <a:ext cx="52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7108825" y="4343400"/>
            <a:ext cx="1349375" cy="1449388"/>
            <a:chOff x="4224" y="2736"/>
            <a:chExt cx="850" cy="913"/>
          </a:xfrm>
        </p:grpSpPr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4224" y="3072"/>
              <a:ext cx="85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/>
                <a:t>Início da formação do flagelo</a:t>
              </a: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 flipV="1">
              <a:off x="4224" y="2736"/>
              <a:ext cx="96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5029200" y="5257800"/>
            <a:ext cx="1752600" cy="671513"/>
            <a:chOff x="2976" y="3552"/>
            <a:chExt cx="1104" cy="423"/>
          </a:xfrm>
        </p:grpSpPr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3308" y="3744"/>
              <a:ext cx="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Acrossomo</a:t>
              </a: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H="1" flipV="1">
              <a:off x="2976" y="3552"/>
              <a:ext cx="33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9" name="Group 44"/>
          <p:cNvGrpSpPr>
            <a:grpSpLocks/>
          </p:cNvGrpSpPr>
          <p:nvPr/>
        </p:nvGrpSpPr>
        <p:grpSpPr bwMode="auto">
          <a:xfrm>
            <a:off x="2514600" y="4800600"/>
            <a:ext cx="1403350" cy="381000"/>
            <a:chOff x="1392" y="3264"/>
            <a:chExt cx="884" cy="240"/>
          </a:xfrm>
        </p:grpSpPr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1392" y="3264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Mitocôndrias</a:t>
              </a:r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1632" y="3456"/>
              <a:ext cx="43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3962400" y="4343400"/>
            <a:ext cx="844550" cy="838200"/>
            <a:chOff x="2304" y="2976"/>
            <a:chExt cx="532" cy="528"/>
          </a:xfrm>
        </p:grpSpPr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2304" y="2976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Núcleo</a:t>
              </a: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2544" y="3168"/>
              <a:ext cx="48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33080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utoUpdateAnimBg="0"/>
      <p:bldP spid="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Sistema Reprodutor Feminino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3" name="Picture 24" descr="femi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42" y="2328936"/>
            <a:ext cx="24384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25092" y="4586361"/>
            <a:ext cx="742950" cy="442913"/>
            <a:chOff x="972" y="3072"/>
            <a:chExt cx="468" cy="279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972" y="312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Vulva</a:t>
              </a:r>
            </a:p>
          </p:txBody>
        </p:sp>
        <p:sp>
          <p:nvSpPr>
            <p:cNvPr id="6" name="AutoShape 10"/>
            <p:cNvSpPr>
              <a:spLocks/>
            </p:cNvSpPr>
            <p:nvPr/>
          </p:nvSpPr>
          <p:spPr bwMode="auto">
            <a:xfrm rot="-5617240">
              <a:off x="1176" y="2952"/>
              <a:ext cx="48" cy="288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29842" y="2009849"/>
            <a:ext cx="2527300" cy="747712"/>
            <a:chOff x="912" y="1449"/>
            <a:chExt cx="1592" cy="471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12" y="1449"/>
              <a:ext cx="1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Tuba uterina (de Falópio)</a:t>
              </a:r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672842" y="2681361"/>
            <a:ext cx="1447800" cy="457200"/>
            <a:chOff x="1632" y="1872"/>
            <a:chExt cx="912" cy="288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028" y="1872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Ovário</a:t>
              </a:r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1632" y="201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063242" y="3214761"/>
            <a:ext cx="1981200" cy="457200"/>
            <a:chOff x="1248" y="2208"/>
            <a:chExt cx="1248" cy="288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052" y="2265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Útero</a:t>
              </a: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H="1" flipV="1">
              <a:off x="1248" y="2208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4596642" y="3624336"/>
            <a:ext cx="1676400" cy="366713"/>
            <a:chOff x="1584" y="2466"/>
            <a:chExt cx="1056" cy="231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900" y="2466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Ligamento</a:t>
              </a: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 flipV="1">
              <a:off x="1584" y="249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4063242" y="4173611"/>
            <a:ext cx="2590800" cy="641350"/>
            <a:chOff x="1248" y="2812"/>
            <a:chExt cx="1632" cy="404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474" y="2812"/>
              <a:ext cx="14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Vagina em corte longitudinal</a:t>
              </a: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 flipV="1">
              <a:off x="1248" y="2832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7" y="5172445"/>
            <a:ext cx="1673103" cy="16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01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106363"/>
            <a:ext cx="5140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rgbClr val="009900"/>
                </a:solidFill>
              </a:rPr>
              <a:t>Gametogênese (</a:t>
            </a:r>
            <a:r>
              <a:rPr lang="pt-BR" sz="3200" b="1" dirty="0" err="1">
                <a:solidFill>
                  <a:srgbClr val="009900"/>
                </a:solidFill>
              </a:rPr>
              <a:t>ovulogênese</a:t>
            </a:r>
            <a:r>
              <a:rPr lang="pt-BR" sz="3200" b="1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600200" y="1196752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1800" dirty="0"/>
              <a:t>Células germinativas (2n)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298825" y="2590800"/>
            <a:ext cx="58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pt-BR" sz="1800"/>
          </a:p>
        </p:txBody>
      </p:sp>
      <p:grpSp>
        <p:nvGrpSpPr>
          <p:cNvPr id="7" name="Group 147"/>
          <p:cNvGrpSpPr>
            <a:grpSpLocks/>
          </p:cNvGrpSpPr>
          <p:nvPr/>
        </p:nvGrpSpPr>
        <p:grpSpPr bwMode="auto">
          <a:xfrm>
            <a:off x="3124200" y="5029200"/>
            <a:ext cx="5734050" cy="533400"/>
            <a:chOff x="1968" y="3168"/>
            <a:chExt cx="3612" cy="336"/>
          </a:xfrm>
        </p:grpSpPr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2676" y="3264"/>
              <a:ext cx="29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Meiose II (só se completa se ocorre fecundação)</a:t>
              </a:r>
            </a:p>
          </p:txBody>
        </p:sp>
        <p:grpSp>
          <p:nvGrpSpPr>
            <p:cNvPr id="9" name="Group 144"/>
            <p:cNvGrpSpPr>
              <a:grpSpLocks/>
            </p:cNvGrpSpPr>
            <p:nvPr/>
          </p:nvGrpSpPr>
          <p:grpSpPr bwMode="auto">
            <a:xfrm>
              <a:off x="2448" y="3168"/>
              <a:ext cx="192" cy="336"/>
              <a:chOff x="2448" y="3168"/>
              <a:chExt cx="192" cy="336"/>
            </a:xfrm>
          </p:grpSpPr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>
                <a:off x="2448" y="316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>
                <a:off x="2448" y="3168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143"/>
            <p:cNvGrpSpPr>
              <a:grpSpLocks/>
            </p:cNvGrpSpPr>
            <p:nvPr/>
          </p:nvGrpSpPr>
          <p:grpSpPr bwMode="auto">
            <a:xfrm>
              <a:off x="1968" y="3168"/>
              <a:ext cx="288" cy="336"/>
              <a:chOff x="1968" y="3168"/>
              <a:chExt cx="288" cy="336"/>
            </a:xfrm>
          </p:grpSpPr>
          <p:sp>
            <p:nvSpPr>
              <p:cNvPr id="11" name="Line 29"/>
              <p:cNvSpPr>
                <a:spLocks noChangeShapeType="1"/>
              </p:cNvSpPr>
              <p:nvPr/>
            </p:nvSpPr>
            <p:spPr bwMode="auto">
              <a:xfrm>
                <a:off x="1968" y="32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5" name="Group 154"/>
          <p:cNvGrpSpPr>
            <a:grpSpLocks/>
          </p:cNvGrpSpPr>
          <p:nvPr/>
        </p:nvGrpSpPr>
        <p:grpSpPr bwMode="auto">
          <a:xfrm>
            <a:off x="3883025" y="5943600"/>
            <a:ext cx="2212975" cy="685800"/>
            <a:chOff x="2446" y="3744"/>
            <a:chExt cx="1394" cy="432"/>
          </a:xfrm>
        </p:grpSpPr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2446" y="3772"/>
              <a:ext cx="13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São formados eventualmente</a:t>
              </a:r>
            </a:p>
          </p:txBody>
        </p:sp>
        <p:grpSp>
          <p:nvGrpSpPr>
            <p:cNvPr id="17" name="Group 153"/>
            <p:cNvGrpSpPr>
              <a:grpSpLocks/>
            </p:cNvGrpSpPr>
            <p:nvPr/>
          </p:nvGrpSpPr>
          <p:grpSpPr bwMode="auto">
            <a:xfrm>
              <a:off x="2544" y="3744"/>
              <a:ext cx="336" cy="240"/>
              <a:chOff x="2544" y="3744"/>
              <a:chExt cx="336" cy="240"/>
            </a:xfrm>
          </p:grpSpPr>
          <p:sp>
            <p:nvSpPr>
              <p:cNvPr id="18" name="Line 40"/>
              <p:cNvSpPr>
                <a:spLocks noChangeShapeType="1"/>
              </p:cNvSpPr>
              <p:nvPr/>
            </p:nvSpPr>
            <p:spPr bwMode="auto">
              <a:xfrm flipH="1" flipV="1">
                <a:off x="2544" y="3744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 flipH="1" flipV="1">
                <a:off x="2736" y="3744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-36512" y="1196752"/>
            <a:ext cx="1600200" cy="2156048"/>
            <a:chOff x="48" y="864"/>
            <a:chExt cx="1008" cy="1248"/>
          </a:xfrm>
        </p:grpSpPr>
        <p:sp>
          <p:nvSpPr>
            <p:cNvPr id="21" name="AutoShape 54"/>
            <p:cNvSpPr>
              <a:spLocks/>
            </p:cNvSpPr>
            <p:nvPr/>
          </p:nvSpPr>
          <p:spPr bwMode="auto">
            <a:xfrm>
              <a:off x="960" y="864"/>
              <a:ext cx="96" cy="1248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48" y="1296"/>
              <a:ext cx="9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Período germinativo</a:t>
              </a:r>
            </a:p>
          </p:txBody>
        </p:sp>
      </p:grpSp>
      <p:grpSp>
        <p:nvGrpSpPr>
          <p:cNvPr id="23" name="Group 56"/>
          <p:cNvGrpSpPr>
            <a:grpSpLocks/>
          </p:cNvGrpSpPr>
          <p:nvPr/>
        </p:nvGrpSpPr>
        <p:grpSpPr bwMode="auto">
          <a:xfrm>
            <a:off x="0" y="3505200"/>
            <a:ext cx="1752600" cy="838200"/>
            <a:chOff x="528" y="2256"/>
            <a:chExt cx="1104" cy="528"/>
          </a:xfrm>
        </p:grpSpPr>
        <p:sp>
          <p:nvSpPr>
            <p:cNvPr id="24" name="AutoShape 57"/>
            <p:cNvSpPr>
              <a:spLocks/>
            </p:cNvSpPr>
            <p:nvPr/>
          </p:nvSpPr>
          <p:spPr bwMode="auto">
            <a:xfrm>
              <a:off x="1440" y="2256"/>
              <a:ext cx="192" cy="528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528" y="2332"/>
              <a:ext cx="9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crescimento</a:t>
              </a:r>
            </a:p>
          </p:txBody>
        </p:sp>
      </p:grp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0" y="4572000"/>
            <a:ext cx="1600200" cy="1447800"/>
            <a:chOff x="432" y="2784"/>
            <a:chExt cx="1008" cy="912"/>
          </a:xfrm>
        </p:grpSpPr>
        <p:sp>
          <p:nvSpPr>
            <p:cNvPr id="27" name="AutoShape 60"/>
            <p:cNvSpPr>
              <a:spLocks/>
            </p:cNvSpPr>
            <p:nvPr/>
          </p:nvSpPr>
          <p:spPr bwMode="auto">
            <a:xfrm>
              <a:off x="1248" y="2784"/>
              <a:ext cx="192" cy="912"/>
            </a:xfrm>
            <a:prstGeom prst="lef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Text Box 61"/>
            <p:cNvSpPr txBox="1">
              <a:spLocks noChangeArrowheads="1"/>
            </p:cNvSpPr>
            <p:nvPr/>
          </p:nvSpPr>
          <p:spPr bwMode="auto">
            <a:xfrm>
              <a:off x="432" y="3072"/>
              <a:ext cx="9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maturação</a:t>
              </a:r>
            </a:p>
          </p:txBody>
        </p:sp>
      </p:grpSp>
      <p:pic>
        <p:nvPicPr>
          <p:cNvPr id="29" name="Picture 78" descr="mul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50323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152"/>
          <p:cNvGrpSpPr>
            <a:grpSpLocks/>
          </p:cNvGrpSpPr>
          <p:nvPr/>
        </p:nvGrpSpPr>
        <p:grpSpPr bwMode="auto">
          <a:xfrm>
            <a:off x="5076825" y="1676400"/>
            <a:ext cx="3914775" cy="1624013"/>
            <a:chOff x="3198" y="1056"/>
            <a:chExt cx="2466" cy="1023"/>
          </a:xfrm>
        </p:grpSpPr>
        <p:pic>
          <p:nvPicPr>
            <p:cNvPr id="31" name="Picture 77" descr="ovar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1056"/>
              <a:ext cx="1774" cy="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2" name="Object 102"/>
            <p:cNvGraphicFramePr>
              <a:graphicFrameLocks noChangeAspect="1"/>
            </p:cNvGraphicFramePr>
            <p:nvPr/>
          </p:nvGraphicFramePr>
          <p:xfrm>
            <a:off x="3198" y="1248"/>
            <a:ext cx="78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Filme do Flash" r:id="rId5" imgW="1248480" imgH="399240" progId="Flash.Movie">
                    <p:embed/>
                  </p:oleObj>
                </mc:Choice>
                <mc:Fallback>
                  <p:oleObj name="Filme do Flash" r:id="rId5" imgW="1248480" imgH="39924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" y="1248"/>
                          <a:ext cx="78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117"/>
          <p:cNvGrpSpPr>
            <a:grpSpLocks/>
          </p:cNvGrpSpPr>
          <p:nvPr/>
        </p:nvGrpSpPr>
        <p:grpSpPr bwMode="auto">
          <a:xfrm>
            <a:off x="5638800" y="1295400"/>
            <a:ext cx="1447800" cy="914400"/>
            <a:chOff x="3552" y="816"/>
            <a:chExt cx="912" cy="576"/>
          </a:xfrm>
        </p:grpSpPr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3552" y="81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Corpos lúteos</a:t>
              </a:r>
            </a:p>
          </p:txBody>
        </p:sp>
        <p:sp>
          <p:nvSpPr>
            <p:cNvPr id="35" name="Line 103"/>
            <p:cNvSpPr>
              <a:spLocks noChangeShapeType="1"/>
            </p:cNvSpPr>
            <p:nvPr/>
          </p:nvSpPr>
          <p:spPr bwMode="auto">
            <a:xfrm>
              <a:off x="4032" y="1056"/>
              <a:ext cx="96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Line 104"/>
            <p:cNvSpPr>
              <a:spLocks noChangeShapeType="1"/>
            </p:cNvSpPr>
            <p:nvPr/>
          </p:nvSpPr>
          <p:spPr bwMode="auto">
            <a:xfrm>
              <a:off x="4032" y="1056"/>
              <a:ext cx="432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112"/>
          <p:cNvGrpSpPr>
            <a:grpSpLocks/>
          </p:cNvGrpSpPr>
          <p:nvPr/>
        </p:nvGrpSpPr>
        <p:grpSpPr bwMode="auto">
          <a:xfrm>
            <a:off x="6781800" y="2971800"/>
            <a:ext cx="1060450" cy="914400"/>
            <a:chOff x="4272" y="1872"/>
            <a:chExt cx="668" cy="576"/>
          </a:xfrm>
        </p:grpSpPr>
        <p:sp>
          <p:nvSpPr>
            <p:cNvPr id="38" name="Text Box 50"/>
            <p:cNvSpPr txBox="1">
              <a:spLocks noChangeArrowheads="1"/>
            </p:cNvSpPr>
            <p:nvPr/>
          </p:nvSpPr>
          <p:spPr bwMode="auto">
            <a:xfrm>
              <a:off x="4272" y="2217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Ovulação</a:t>
              </a:r>
            </a:p>
          </p:txBody>
        </p:sp>
        <p:sp>
          <p:nvSpPr>
            <p:cNvPr id="39" name="Line 107"/>
            <p:cNvSpPr>
              <a:spLocks noChangeShapeType="1"/>
            </p:cNvSpPr>
            <p:nvPr/>
          </p:nvSpPr>
          <p:spPr bwMode="auto">
            <a:xfrm flipH="1" flipV="1">
              <a:off x="4272" y="1872"/>
              <a:ext cx="24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111"/>
          <p:cNvGrpSpPr>
            <a:grpSpLocks/>
          </p:cNvGrpSpPr>
          <p:nvPr/>
        </p:nvGrpSpPr>
        <p:grpSpPr bwMode="auto">
          <a:xfrm>
            <a:off x="5334000" y="2971800"/>
            <a:ext cx="1130300" cy="762000"/>
            <a:chOff x="3360" y="1872"/>
            <a:chExt cx="712" cy="480"/>
          </a:xfrm>
        </p:grpSpPr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3360" y="2121"/>
              <a:ext cx="7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Ovócito II</a:t>
              </a:r>
            </a:p>
          </p:txBody>
        </p:sp>
        <p:sp>
          <p:nvSpPr>
            <p:cNvPr id="42" name="Line 108"/>
            <p:cNvSpPr>
              <a:spLocks noChangeShapeType="1"/>
            </p:cNvSpPr>
            <p:nvPr/>
          </p:nvSpPr>
          <p:spPr bwMode="auto">
            <a:xfrm flipV="1">
              <a:off x="3744" y="1872"/>
              <a:ext cx="28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7696200" y="2743200"/>
            <a:ext cx="1066800" cy="1219200"/>
            <a:chOff x="4848" y="1728"/>
            <a:chExt cx="672" cy="768"/>
          </a:xfrm>
        </p:grpSpPr>
        <p:sp>
          <p:nvSpPr>
            <p:cNvPr id="44" name="Text Box 51"/>
            <p:cNvSpPr txBox="1">
              <a:spLocks noChangeArrowheads="1"/>
            </p:cNvSpPr>
            <p:nvPr/>
          </p:nvSpPr>
          <p:spPr bwMode="auto">
            <a:xfrm>
              <a:off x="4880" y="2092"/>
              <a:ext cx="6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Folículo maduro</a:t>
              </a:r>
            </a:p>
          </p:txBody>
        </p:sp>
        <p:sp>
          <p:nvSpPr>
            <p:cNvPr id="45" name="Line 109"/>
            <p:cNvSpPr>
              <a:spLocks noChangeShapeType="1"/>
            </p:cNvSpPr>
            <p:nvPr/>
          </p:nvSpPr>
          <p:spPr bwMode="auto">
            <a:xfrm flipH="1" flipV="1">
              <a:off x="4848" y="1728"/>
              <a:ext cx="24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" name="Group 114"/>
          <p:cNvGrpSpPr>
            <a:grpSpLocks/>
          </p:cNvGrpSpPr>
          <p:nvPr/>
        </p:nvGrpSpPr>
        <p:grpSpPr bwMode="auto">
          <a:xfrm>
            <a:off x="8382000" y="2590800"/>
            <a:ext cx="828675" cy="685800"/>
            <a:chOff x="5280" y="1632"/>
            <a:chExt cx="522" cy="432"/>
          </a:xfrm>
        </p:grpSpPr>
        <p:sp>
          <p:nvSpPr>
            <p:cNvPr id="47" name="Text Box 52"/>
            <p:cNvSpPr txBox="1">
              <a:spLocks noChangeArrowheads="1"/>
            </p:cNvSpPr>
            <p:nvPr/>
          </p:nvSpPr>
          <p:spPr bwMode="auto">
            <a:xfrm>
              <a:off x="5280" y="1833"/>
              <a:ext cx="5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Ovário</a:t>
              </a:r>
            </a:p>
          </p:txBody>
        </p:sp>
        <p:sp>
          <p:nvSpPr>
            <p:cNvPr id="48" name="Line 110"/>
            <p:cNvSpPr>
              <a:spLocks noChangeShapeType="1"/>
            </p:cNvSpPr>
            <p:nvPr/>
          </p:nvSpPr>
          <p:spPr bwMode="auto">
            <a:xfrm flipH="1" flipV="1">
              <a:off x="5280" y="1632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9" name="Group 148"/>
          <p:cNvGrpSpPr>
            <a:grpSpLocks/>
          </p:cNvGrpSpPr>
          <p:nvPr/>
        </p:nvGrpSpPr>
        <p:grpSpPr bwMode="auto">
          <a:xfrm>
            <a:off x="2411760" y="1556792"/>
            <a:ext cx="2171700" cy="1004887"/>
            <a:chOff x="1560" y="999"/>
            <a:chExt cx="1368" cy="633"/>
          </a:xfrm>
        </p:grpSpPr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1728" y="999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" name="Group 133"/>
            <p:cNvGrpSpPr>
              <a:grpSpLocks/>
            </p:cNvGrpSpPr>
            <p:nvPr/>
          </p:nvGrpSpPr>
          <p:grpSpPr bwMode="auto">
            <a:xfrm>
              <a:off x="1560" y="1257"/>
              <a:ext cx="1368" cy="375"/>
              <a:chOff x="1560" y="1257"/>
              <a:chExt cx="1368" cy="375"/>
            </a:xfrm>
          </p:grpSpPr>
          <p:grpSp>
            <p:nvGrpSpPr>
              <p:cNvPr id="52" name="Group 90"/>
              <p:cNvGrpSpPr>
                <a:grpSpLocks/>
              </p:cNvGrpSpPr>
              <p:nvPr/>
            </p:nvGrpSpPr>
            <p:grpSpPr bwMode="auto">
              <a:xfrm>
                <a:off x="1560" y="1257"/>
                <a:ext cx="1368" cy="375"/>
                <a:chOff x="1560" y="1257"/>
                <a:chExt cx="1368" cy="375"/>
              </a:xfrm>
            </p:grpSpPr>
            <p:sp>
              <p:nvSpPr>
                <p:cNvPr id="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12" y="1257"/>
                  <a:ext cx="10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Ovogônias (2n)</a:t>
                  </a:r>
                </a:p>
              </p:txBody>
            </p:sp>
            <p:pic>
              <p:nvPicPr>
                <p:cNvPr id="55" name="Picture 79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" y="1265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3" name="Text Box 119"/>
              <p:cNvSpPr txBox="1">
                <a:spLocks noChangeArrowheads="1"/>
              </p:cNvSpPr>
              <p:nvPr/>
            </p:nvSpPr>
            <p:spPr bwMode="auto">
              <a:xfrm>
                <a:off x="1628" y="1355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</p:grpSp>
      </p:grpSp>
      <p:grpSp>
        <p:nvGrpSpPr>
          <p:cNvPr id="56" name="Group 135"/>
          <p:cNvGrpSpPr>
            <a:grpSpLocks/>
          </p:cNvGrpSpPr>
          <p:nvPr/>
        </p:nvGrpSpPr>
        <p:grpSpPr bwMode="auto">
          <a:xfrm>
            <a:off x="2053253" y="2409031"/>
            <a:ext cx="2971800" cy="1066800"/>
            <a:chOff x="1296" y="1488"/>
            <a:chExt cx="1872" cy="672"/>
          </a:xfrm>
        </p:grpSpPr>
        <p:grpSp>
          <p:nvGrpSpPr>
            <p:cNvPr id="57" name="Group 89"/>
            <p:cNvGrpSpPr>
              <a:grpSpLocks/>
            </p:cNvGrpSpPr>
            <p:nvPr/>
          </p:nvGrpSpPr>
          <p:grpSpPr bwMode="auto">
            <a:xfrm>
              <a:off x="1536" y="1488"/>
              <a:ext cx="864" cy="288"/>
              <a:chOff x="1536" y="1488"/>
              <a:chExt cx="864" cy="288"/>
            </a:xfrm>
          </p:grpSpPr>
          <p:sp>
            <p:nvSpPr>
              <p:cNvPr id="65" name="Line 19"/>
              <p:cNvSpPr>
                <a:spLocks noChangeShapeType="1"/>
              </p:cNvSpPr>
              <p:nvPr/>
            </p:nvSpPr>
            <p:spPr bwMode="auto">
              <a:xfrm flipH="1">
                <a:off x="1536" y="1536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Line 20"/>
              <p:cNvSpPr>
                <a:spLocks noChangeShapeType="1"/>
              </p:cNvSpPr>
              <p:nvPr/>
            </p:nvSpPr>
            <p:spPr bwMode="auto">
              <a:xfrm>
                <a:off x="1776" y="1536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auto">
              <a:xfrm>
                <a:off x="1884" y="1488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Mitose</a:t>
                </a:r>
              </a:p>
            </p:txBody>
          </p:sp>
        </p:grpSp>
        <p:grpSp>
          <p:nvGrpSpPr>
            <p:cNvPr id="58" name="Group 134"/>
            <p:cNvGrpSpPr>
              <a:grpSpLocks/>
            </p:cNvGrpSpPr>
            <p:nvPr/>
          </p:nvGrpSpPr>
          <p:grpSpPr bwMode="auto">
            <a:xfrm>
              <a:off x="1296" y="1793"/>
              <a:ext cx="1872" cy="367"/>
              <a:chOff x="1296" y="1793"/>
              <a:chExt cx="1872" cy="367"/>
            </a:xfrm>
          </p:grpSpPr>
          <p:grpSp>
            <p:nvGrpSpPr>
              <p:cNvPr id="59" name="Group 91"/>
              <p:cNvGrpSpPr>
                <a:grpSpLocks/>
              </p:cNvGrpSpPr>
              <p:nvPr/>
            </p:nvGrpSpPr>
            <p:grpSpPr bwMode="auto">
              <a:xfrm>
                <a:off x="1296" y="1793"/>
                <a:ext cx="1872" cy="367"/>
                <a:chOff x="1296" y="1793"/>
                <a:chExt cx="1872" cy="367"/>
              </a:xfrm>
            </p:grpSpPr>
            <p:sp>
              <p:nvSpPr>
                <p:cNvPr id="6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52" y="1824"/>
                  <a:ext cx="10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Ovogônias (2n)</a:t>
                  </a:r>
                </a:p>
              </p:txBody>
            </p:sp>
            <p:pic>
              <p:nvPicPr>
                <p:cNvPr id="63" name="Picture 83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1793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84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1793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0" name="Text Box 120"/>
              <p:cNvSpPr txBox="1">
                <a:spLocks noChangeArrowheads="1"/>
              </p:cNvSpPr>
              <p:nvPr/>
            </p:nvSpPr>
            <p:spPr bwMode="auto">
              <a:xfrm>
                <a:off x="1344" y="1883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  <p:sp>
            <p:nvSpPr>
              <p:cNvPr id="61" name="Text Box 121"/>
              <p:cNvSpPr txBox="1">
                <a:spLocks noChangeArrowheads="1"/>
              </p:cNvSpPr>
              <p:nvPr/>
            </p:nvSpPr>
            <p:spPr bwMode="auto">
              <a:xfrm>
                <a:off x="1868" y="1920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</p:grpSp>
      </p:grpSp>
      <p:grpSp>
        <p:nvGrpSpPr>
          <p:cNvPr id="68" name="Group 149"/>
          <p:cNvGrpSpPr>
            <a:grpSpLocks/>
          </p:cNvGrpSpPr>
          <p:nvPr/>
        </p:nvGrpSpPr>
        <p:grpSpPr bwMode="auto">
          <a:xfrm>
            <a:off x="1371600" y="3352800"/>
            <a:ext cx="3581400" cy="1098550"/>
            <a:chOff x="864" y="2112"/>
            <a:chExt cx="2256" cy="692"/>
          </a:xfrm>
        </p:grpSpPr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1968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Text Box 65"/>
            <p:cNvSpPr txBox="1">
              <a:spLocks noChangeArrowheads="1"/>
            </p:cNvSpPr>
            <p:nvPr/>
          </p:nvSpPr>
          <p:spPr bwMode="auto">
            <a:xfrm>
              <a:off x="864" y="2207"/>
              <a:ext cx="9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Crescimento sem divisão celular</a:t>
              </a:r>
            </a:p>
          </p:txBody>
        </p:sp>
        <p:grpSp>
          <p:nvGrpSpPr>
            <p:cNvPr id="71" name="Group 146"/>
            <p:cNvGrpSpPr>
              <a:grpSpLocks/>
            </p:cNvGrpSpPr>
            <p:nvPr/>
          </p:nvGrpSpPr>
          <p:grpSpPr bwMode="auto">
            <a:xfrm>
              <a:off x="1800" y="2321"/>
              <a:ext cx="1320" cy="483"/>
              <a:chOff x="1800" y="2321"/>
              <a:chExt cx="1320" cy="483"/>
            </a:xfrm>
          </p:grpSpPr>
          <p:grpSp>
            <p:nvGrpSpPr>
              <p:cNvPr id="72" name="Group 145"/>
              <p:cNvGrpSpPr>
                <a:grpSpLocks/>
              </p:cNvGrpSpPr>
              <p:nvPr/>
            </p:nvGrpSpPr>
            <p:grpSpPr bwMode="auto">
              <a:xfrm>
                <a:off x="1800" y="2321"/>
                <a:ext cx="1320" cy="483"/>
                <a:chOff x="1800" y="2321"/>
                <a:chExt cx="1320" cy="483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180" y="2400"/>
                  <a:ext cx="94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pt-BR" sz="1800"/>
                    <a:t>Ovócito I (2n)</a:t>
                  </a:r>
                </a:p>
                <a:p>
                  <a:pPr algn="l">
                    <a:lnSpc>
                      <a:spcPct val="100000"/>
                    </a:lnSpc>
                  </a:pPr>
                  <a:r>
                    <a:rPr lang="pt-BR" sz="1800"/>
                    <a:t>Meiose I</a:t>
                  </a:r>
                </a:p>
              </p:txBody>
            </p:sp>
            <p:pic>
              <p:nvPicPr>
                <p:cNvPr id="75" name="Picture 85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2321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3" name="Text Box 122"/>
              <p:cNvSpPr txBox="1">
                <a:spLocks noChangeArrowheads="1"/>
              </p:cNvSpPr>
              <p:nvPr/>
            </p:nvSpPr>
            <p:spPr bwMode="auto">
              <a:xfrm>
                <a:off x="1868" y="2411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</p:grpSp>
      </p:grpSp>
      <p:sp>
        <p:nvSpPr>
          <p:cNvPr id="76" name="Text Box 123"/>
          <p:cNvSpPr txBox="1">
            <a:spLocks noChangeArrowheads="1"/>
          </p:cNvSpPr>
          <p:nvPr/>
        </p:nvSpPr>
        <p:spPr bwMode="auto">
          <a:xfrm>
            <a:off x="2955925" y="4597400"/>
            <a:ext cx="1841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grpSp>
        <p:nvGrpSpPr>
          <p:cNvPr id="77" name="Group 150"/>
          <p:cNvGrpSpPr>
            <a:grpSpLocks/>
          </p:cNvGrpSpPr>
          <p:nvPr/>
        </p:nvGrpSpPr>
        <p:grpSpPr bwMode="auto">
          <a:xfrm>
            <a:off x="1143000" y="4267200"/>
            <a:ext cx="5486400" cy="1220788"/>
            <a:chOff x="720" y="2688"/>
            <a:chExt cx="3456" cy="769"/>
          </a:xfrm>
        </p:grpSpPr>
        <p:grpSp>
          <p:nvGrpSpPr>
            <p:cNvPr id="78" name="Group 95"/>
            <p:cNvGrpSpPr>
              <a:grpSpLocks/>
            </p:cNvGrpSpPr>
            <p:nvPr/>
          </p:nvGrpSpPr>
          <p:grpSpPr bwMode="auto">
            <a:xfrm>
              <a:off x="1968" y="2688"/>
              <a:ext cx="336" cy="240"/>
              <a:chOff x="1968" y="2688"/>
              <a:chExt cx="336" cy="240"/>
            </a:xfrm>
          </p:grpSpPr>
          <p:sp>
            <p:nvSpPr>
              <p:cNvPr id="89" name="Line 28"/>
              <p:cNvSpPr>
                <a:spLocks noChangeShapeType="1"/>
              </p:cNvSpPr>
              <p:nvPr/>
            </p:nvSpPr>
            <p:spPr bwMode="auto">
              <a:xfrm>
                <a:off x="1968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Line 30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9" name="Group 138"/>
            <p:cNvGrpSpPr>
              <a:grpSpLocks/>
            </p:cNvGrpSpPr>
            <p:nvPr/>
          </p:nvGrpSpPr>
          <p:grpSpPr bwMode="auto">
            <a:xfrm>
              <a:off x="720" y="2880"/>
              <a:ext cx="1440" cy="577"/>
              <a:chOff x="720" y="2880"/>
              <a:chExt cx="1440" cy="577"/>
            </a:xfrm>
          </p:grpSpPr>
          <p:grpSp>
            <p:nvGrpSpPr>
              <p:cNvPr id="85" name="Group 96"/>
              <p:cNvGrpSpPr>
                <a:grpSpLocks/>
              </p:cNvGrpSpPr>
              <p:nvPr/>
            </p:nvGrpSpPr>
            <p:grpSpPr bwMode="auto">
              <a:xfrm>
                <a:off x="720" y="2880"/>
                <a:ext cx="1440" cy="577"/>
                <a:chOff x="720" y="2880"/>
                <a:chExt cx="1440" cy="577"/>
              </a:xfrm>
            </p:grpSpPr>
            <p:sp>
              <p:nvSpPr>
                <p:cNvPr id="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720" y="2880"/>
                  <a:ext cx="1104" cy="5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Ovócito II (n cromossomos duplicados)</a:t>
                  </a:r>
                </a:p>
              </p:txBody>
            </p:sp>
            <p:pic>
              <p:nvPicPr>
                <p:cNvPr id="88" name="Picture 86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2880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6" name="Text Box 125"/>
              <p:cNvSpPr txBox="1">
                <a:spLocks noChangeArrowheads="1"/>
              </p:cNvSpPr>
              <p:nvPr/>
            </p:nvSpPr>
            <p:spPr bwMode="auto">
              <a:xfrm>
                <a:off x="1884" y="2976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  <p:grpSp>
          <p:nvGrpSpPr>
            <p:cNvPr id="80" name="Group 139"/>
            <p:cNvGrpSpPr>
              <a:grpSpLocks/>
            </p:cNvGrpSpPr>
            <p:nvPr/>
          </p:nvGrpSpPr>
          <p:grpSpPr bwMode="auto">
            <a:xfrm>
              <a:off x="2208" y="2812"/>
              <a:ext cx="1968" cy="409"/>
              <a:chOff x="2208" y="2812"/>
              <a:chExt cx="1968" cy="409"/>
            </a:xfrm>
          </p:grpSpPr>
          <p:grpSp>
            <p:nvGrpSpPr>
              <p:cNvPr id="81" name="Group 97"/>
              <p:cNvGrpSpPr>
                <a:grpSpLocks/>
              </p:cNvGrpSpPr>
              <p:nvPr/>
            </p:nvGrpSpPr>
            <p:grpSpPr bwMode="auto">
              <a:xfrm>
                <a:off x="2208" y="2812"/>
                <a:ext cx="1968" cy="409"/>
                <a:chOff x="2208" y="2812"/>
                <a:chExt cx="1968" cy="409"/>
              </a:xfrm>
            </p:grpSpPr>
            <p:sp>
              <p:nvSpPr>
                <p:cNvPr id="8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96" y="2812"/>
                  <a:ext cx="168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pt-BR" sz="1800"/>
                    <a:t>Primeiro glóbulo polar (n cromossomos duplicados)</a:t>
                  </a:r>
                </a:p>
              </p:txBody>
            </p:sp>
            <p:pic>
              <p:nvPicPr>
                <p:cNvPr id="84" name="Picture 87" descr="celulafeminin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2976"/>
                  <a:ext cx="238" cy="2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2" name="Text Box 127"/>
              <p:cNvSpPr txBox="1">
                <a:spLocks noChangeArrowheads="1"/>
              </p:cNvSpPr>
              <p:nvPr/>
            </p:nvSpPr>
            <p:spPr bwMode="auto">
              <a:xfrm>
                <a:off x="2220" y="2976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</p:grpSp>
      <p:grpSp>
        <p:nvGrpSpPr>
          <p:cNvPr id="91" name="Group 151"/>
          <p:cNvGrpSpPr>
            <a:grpSpLocks/>
          </p:cNvGrpSpPr>
          <p:nvPr/>
        </p:nvGrpSpPr>
        <p:grpSpPr bwMode="auto">
          <a:xfrm>
            <a:off x="1779588" y="5513388"/>
            <a:ext cx="4849812" cy="582612"/>
            <a:chOff x="1121" y="3473"/>
            <a:chExt cx="3055" cy="367"/>
          </a:xfrm>
        </p:grpSpPr>
        <p:grpSp>
          <p:nvGrpSpPr>
            <p:cNvPr id="92" name="Group 141"/>
            <p:cNvGrpSpPr>
              <a:grpSpLocks/>
            </p:cNvGrpSpPr>
            <p:nvPr/>
          </p:nvGrpSpPr>
          <p:grpSpPr bwMode="auto">
            <a:xfrm>
              <a:off x="1776" y="3473"/>
              <a:ext cx="622" cy="367"/>
              <a:chOff x="1776" y="3473"/>
              <a:chExt cx="622" cy="367"/>
            </a:xfrm>
          </p:grpSpPr>
          <p:pic>
            <p:nvPicPr>
              <p:cNvPr id="101" name="Picture 80" descr="celulafeminina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3504"/>
                <a:ext cx="238" cy="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2" name="Group 140"/>
              <p:cNvGrpSpPr>
                <a:grpSpLocks/>
              </p:cNvGrpSpPr>
              <p:nvPr/>
            </p:nvGrpSpPr>
            <p:grpSpPr bwMode="auto">
              <a:xfrm>
                <a:off x="1776" y="3473"/>
                <a:ext cx="360" cy="367"/>
                <a:chOff x="1776" y="3473"/>
                <a:chExt cx="360" cy="367"/>
              </a:xfrm>
            </p:grpSpPr>
            <p:pic>
              <p:nvPicPr>
                <p:cNvPr id="104" name="Picture 88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3473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5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872" y="3563"/>
                  <a:ext cx="180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/>
                    <a:t>n</a:t>
                  </a:r>
                </a:p>
              </p:txBody>
            </p:sp>
          </p:grpSp>
          <p:sp>
            <p:nvSpPr>
              <p:cNvPr id="103" name="Text Box 129"/>
              <p:cNvSpPr txBox="1">
                <a:spLocks noChangeArrowheads="1"/>
              </p:cNvSpPr>
              <p:nvPr/>
            </p:nvSpPr>
            <p:spPr bwMode="auto">
              <a:xfrm>
                <a:off x="2208" y="3515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  <p:grpSp>
          <p:nvGrpSpPr>
            <p:cNvPr id="93" name="Group 142"/>
            <p:cNvGrpSpPr>
              <a:grpSpLocks/>
            </p:cNvGrpSpPr>
            <p:nvPr/>
          </p:nvGrpSpPr>
          <p:grpSpPr bwMode="auto">
            <a:xfrm>
              <a:off x="2402" y="3504"/>
              <a:ext cx="1774" cy="245"/>
              <a:chOff x="2402" y="3504"/>
              <a:chExt cx="1774" cy="245"/>
            </a:xfrm>
          </p:grpSpPr>
          <p:grpSp>
            <p:nvGrpSpPr>
              <p:cNvPr id="95" name="Group 100"/>
              <p:cNvGrpSpPr>
                <a:grpSpLocks/>
              </p:cNvGrpSpPr>
              <p:nvPr/>
            </p:nvGrpSpPr>
            <p:grpSpPr bwMode="auto">
              <a:xfrm>
                <a:off x="2402" y="3504"/>
                <a:ext cx="1774" cy="245"/>
                <a:chOff x="2402" y="3504"/>
                <a:chExt cx="1774" cy="245"/>
              </a:xfrm>
            </p:grpSpPr>
            <p:sp>
              <p:nvSpPr>
                <p:cNvPr id="9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08" y="3513"/>
                  <a:ext cx="1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glóbulos polares (n)</a:t>
                  </a:r>
                </a:p>
              </p:txBody>
            </p:sp>
            <p:pic>
              <p:nvPicPr>
                <p:cNvPr id="99" name="Picture 81" descr="celulafeminin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2" y="3504"/>
                  <a:ext cx="238" cy="2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82" descr="celulafeminin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2" y="3504"/>
                  <a:ext cx="238" cy="2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6" name="Text Box 130"/>
              <p:cNvSpPr txBox="1">
                <a:spLocks noChangeArrowheads="1"/>
              </p:cNvSpPr>
              <p:nvPr/>
            </p:nvSpPr>
            <p:spPr bwMode="auto">
              <a:xfrm>
                <a:off x="2448" y="3515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  <p:sp>
            <p:nvSpPr>
              <p:cNvPr id="97" name="Text Box 131"/>
              <p:cNvSpPr txBox="1">
                <a:spLocks noChangeArrowheads="1"/>
              </p:cNvSpPr>
              <p:nvPr/>
            </p:nvSpPr>
            <p:spPr bwMode="auto">
              <a:xfrm>
                <a:off x="2652" y="3515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  <p:sp>
          <p:nvSpPr>
            <p:cNvPr id="94" name="Text Box 132"/>
            <p:cNvSpPr txBox="1">
              <a:spLocks noChangeArrowheads="1"/>
            </p:cNvSpPr>
            <p:nvPr/>
          </p:nvSpPr>
          <p:spPr bwMode="auto">
            <a:xfrm>
              <a:off x="1121" y="3551"/>
              <a:ext cx="68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800"/>
                <a:t>Óvulo (n)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687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487</Words>
  <Application>Microsoft Office PowerPoint</Application>
  <PresentationFormat>Apresentação na tela (4:3)</PresentationFormat>
  <Paragraphs>152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Tema do Office</vt:lpstr>
      <vt:lpstr>CorelPhotoPaint.Image.7</vt:lpstr>
      <vt:lpstr>Filme do Flash</vt:lpstr>
      <vt:lpstr>Apresentação do PowerPoint</vt:lpstr>
      <vt:lpstr>O sistema Genital Masculino</vt:lpstr>
      <vt:lpstr>Apresentação do PowerPoint</vt:lpstr>
      <vt:lpstr>Funções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14</cp:revision>
  <dcterms:created xsi:type="dcterms:W3CDTF">2013-11-01T11:46:55Z</dcterms:created>
  <dcterms:modified xsi:type="dcterms:W3CDTF">2013-11-01T19:55:21Z</dcterms:modified>
</cp:coreProperties>
</file>