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38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49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76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84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027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71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60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571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3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40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387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447D2-68AA-431D-8EC4-91B4F6FB1F67}" type="datetimeFigureOut">
              <a:rPr lang="pt-BR" smtClean="0"/>
              <a:t>01/10/2014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90BF0-22C6-42AC-AF95-0C2C54853D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48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hyperlink" Target="http://www.plantasquecuram.com.br/Templates/sumare-do-mato.html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4784"/>
            <a:ext cx="3816424" cy="382633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11560" y="5301208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atin typeface="Magneto" pitchFamily="82" charset="0"/>
              </a:rPr>
              <a:t>Biologia Prof. Dani Martins</a:t>
            </a:r>
            <a:endParaRPr lang="pt-BR" sz="4000" dirty="0">
              <a:latin typeface="Magneto" pitchFamily="82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544016" y="0"/>
            <a:ext cx="7772400" cy="1470025"/>
          </a:xfrm>
        </p:spPr>
        <p:txBody>
          <a:bodyPr>
            <a:normAutofit/>
          </a:bodyPr>
          <a:lstStyle/>
          <a:p>
            <a:r>
              <a:rPr lang="pt-BR" sz="8800" b="1" dirty="0" smtClean="0">
                <a:solidFill>
                  <a:schemeClr val="accent3">
                    <a:lumMod val="50000"/>
                  </a:schemeClr>
                </a:solidFill>
                <a:latin typeface="Chiller" pitchFamily="82" charset="0"/>
              </a:rPr>
              <a:t>BIOMAS</a:t>
            </a:r>
            <a:endParaRPr lang="pt-BR" sz="8800" b="1" dirty="0">
              <a:solidFill>
                <a:schemeClr val="accent3">
                  <a:lumMod val="50000"/>
                </a:schemeClr>
              </a:solidFill>
              <a:latin typeface="Chille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FLORESTA TEMPERADA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066800" y="1981200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71264" y="1905000"/>
            <a:ext cx="8077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- TÍPICA DO CLIMA TEMPERADO E ESTAÇÕES BEM DEFINIDAS.</a:t>
            </a:r>
          </a:p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- RECOBRIA ÁREAS QUE  SÃO DENSAMENTE POVOADAS.</a:t>
            </a:r>
          </a:p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- FLORESTA DECÍDUA (PERDE FOLHAS NO INVERNO).</a:t>
            </a:r>
          </a:p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- NÃO SÃO HOMOGÊNEAS. HÁ ESPÉCIES PERENES COMO FLORES, TAPETES DE MUSGOS E COGUMELOS.</a:t>
            </a:r>
          </a:p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- EM REGIÕES MAIS  CHUVOSAS APARECEM ÁRVORES  DE GRANDE PORTE.</a:t>
            </a:r>
          </a:p>
          <a:p>
            <a:pPr>
              <a:spcBef>
                <a:spcPct val="50000"/>
              </a:spcBef>
            </a:pPr>
            <a:endParaRPr lang="pt-BR" sz="20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91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FLORESTA TEMPERADA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20484" name="Picture 5" descr="floresta temper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766248" cy="502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70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5400" dirty="0" smtClean="0">
                <a:solidFill>
                  <a:srgbClr val="FFC000"/>
                </a:solidFill>
                <a:latin typeface="Aharoni" pitchFamily="2" charset="-79"/>
                <a:cs typeface="Aharoni" pitchFamily="2" charset="-79"/>
              </a:rPr>
              <a:t>FLORESTA TEMPERADA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21508" name="Picture 4" descr="temperada mesoterm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339700" cy="450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877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FLORESTA TEMPERADA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22532" name="Picture 4" descr="caducif t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751106" cy="439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652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FLORESTA TEMPERADA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23556" name="Picture 4" descr="floresta temper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84400"/>
            <a:ext cx="5688012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03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FLORESTA TEMPERADA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                                               CADUCIFÓLIAS</a:t>
            </a:r>
          </a:p>
        </p:txBody>
      </p:sp>
      <p:pic>
        <p:nvPicPr>
          <p:cNvPr id="24580" name="Picture 4" descr="caduc temp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060575"/>
            <a:ext cx="32416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143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FLORESTA TEMPERADA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25604" name="Picture 4" descr="floresta temperad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8" y="1300358"/>
            <a:ext cx="8493158" cy="531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126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effectLst/>
              </a:rPr>
              <a:t>FORMAÇÕES MEDITERRÂNEAS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066800" y="1905000"/>
            <a:ext cx="8077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- TAMBÉM  CONHECIDO COMO BOSQUES ESCLERÓFILOS.</a:t>
            </a:r>
          </a:p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- VEGETAÇÃO CARACTERÍSTICA DAS MARGENS DO MEDITERRÂNEO. PORÉM APARECE EM OUTRAS PARTES DO MUNDO.</a:t>
            </a:r>
          </a:p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- BIOMA MARCADO POR UMA ESTAÇÀO SECA E QUENTE.</a:t>
            </a:r>
          </a:p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- FORMADO POR VEGETAÇÃO ARBUSTIVA OU  BOSQUES DE ÁRVORES  DE FOLHAS DURAS (ESCLERÓFILAS).</a:t>
            </a:r>
          </a:p>
          <a:p>
            <a:pPr>
              <a:spcBef>
                <a:spcPct val="50000"/>
              </a:spcBef>
            </a:pPr>
            <a:endParaRPr lang="pt-BR" sz="20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04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effectLst/>
              </a:rPr>
              <a:t>FORMAÇÕES MEDITERRÂNEAS</a:t>
            </a:r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27652" name="Picture 1028" descr="formacoes mediterrane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7467600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489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effectLst/>
              </a:rPr>
              <a:t>FORMAÇÕES MEDITERRÂNEAS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28676" name="Picture 4" descr="biomas-chapar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95500"/>
            <a:ext cx="62642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56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779838" y="1125538"/>
            <a:ext cx="5113337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b="1" dirty="0"/>
              <a:t>A tundra é uma vegetação proveniente do material orgânico que aparece no curto período de degelo durante a estação "quente" das regiões de clima polar, apresentando assim apenas espécies de que se reproduzem rapidamente e que suportam baixas temperaturas.</a:t>
            </a:r>
            <a:r>
              <a:rPr lang="pt-BR" dirty="0"/>
              <a:t> 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127625" y="650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644009" y="188912"/>
            <a:ext cx="33125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3600" b="1">
                <a:solidFill>
                  <a:srgbClr val="FF0000"/>
                </a:solidFill>
                <a:latin typeface="Maiandra GD" pitchFamily="34" charset="0"/>
              </a:rPr>
              <a:t>Tundra</a:t>
            </a:r>
          </a:p>
        </p:txBody>
      </p:sp>
      <p:pic>
        <p:nvPicPr>
          <p:cNvPr id="819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95700"/>
            <a:ext cx="61214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3" descr="locali_tund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4575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16"/>
          <p:cNvSpPr>
            <a:spLocks noChangeArrowheads="1"/>
          </p:cNvSpPr>
          <p:nvPr/>
        </p:nvSpPr>
        <p:spPr bwMode="auto">
          <a:xfrm>
            <a:off x="6516688" y="3213100"/>
            <a:ext cx="230505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b="1" dirty="0">
                <a:solidFill>
                  <a:srgbClr val="FF0000"/>
                </a:solidFill>
              </a:rPr>
              <a:t>Essa vegetação é um enorme bioma que ocupa aproximadamente um quinto da superfície terrestre. Aparece em regiões como o Norte do </a:t>
            </a:r>
            <a:r>
              <a:rPr lang="pt-BR" b="1" dirty="0" err="1">
                <a:solidFill>
                  <a:srgbClr val="FF0000"/>
                </a:solidFill>
              </a:rPr>
              <a:t>Alasca,e</a:t>
            </a:r>
            <a:r>
              <a:rPr lang="pt-BR" b="1" dirty="0">
                <a:solidFill>
                  <a:srgbClr val="FF0000"/>
                </a:solidFill>
              </a:rPr>
              <a:t> do Canadá, Groenlândia, Noruega, Suécia, Finlândia e Sibéria </a:t>
            </a:r>
          </a:p>
        </p:txBody>
      </p:sp>
      <p:sp>
        <p:nvSpPr>
          <p:cNvPr id="8200" name="Text Box 17"/>
          <p:cNvSpPr txBox="1">
            <a:spLocks noChangeArrowheads="1"/>
          </p:cNvSpPr>
          <p:nvPr/>
        </p:nvSpPr>
        <p:spPr bwMode="auto">
          <a:xfrm>
            <a:off x="468313" y="3429000"/>
            <a:ext cx="23034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200"/>
              <a:t>www.geocities.com </a:t>
            </a:r>
          </a:p>
        </p:txBody>
      </p:sp>
    </p:spTree>
    <p:extLst>
      <p:ext uri="{BB962C8B-B14F-4D97-AF65-F5344CB8AC3E}">
        <p14:creationId xmlns:p14="http://schemas.microsoft.com/office/powerpoint/2010/main" val="197123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effectLst/>
              </a:rPr>
              <a:t>FORMAÇÕES MEDITERRÂNEAS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29700" name="Picture 4" descr="mediterr-maqu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133600"/>
            <a:ext cx="583247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41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effectLst/>
              </a:rPr>
              <a:t>FORMAÇÕES MEDITERRÂNEAS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30724" name="Picture 4" descr="formacoes mediterranea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4" y="1484784"/>
            <a:ext cx="8273814" cy="491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494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ESTEPES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83568" y="1700808"/>
            <a:ext cx="8077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FFFF00"/>
                </a:solidFill>
                <a:latin typeface="Arial" charset="0"/>
              </a:rPr>
              <a:t>- BIOMA  SECO, FRIO E COM VEGETAÇÃO RASTEIRA.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FFFF00"/>
                </a:solidFill>
                <a:latin typeface="Arial" charset="0"/>
              </a:rPr>
              <a:t>- APARECEM NO ECÓTONO ( ZONA DE TRANSIÇÃO) DESERTO-SAVANA.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FFFF00"/>
                </a:solidFill>
                <a:latin typeface="Arial" charset="0"/>
              </a:rPr>
              <a:t>- NESSE DOMÍNIO OS VERÕES SÃO QUENTES E OS INVERNOS RIGOROSOS.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FFFF00"/>
                </a:solidFill>
                <a:latin typeface="Arial" charset="0"/>
              </a:rPr>
              <a:t>-  COM UM POUCO MAIS DE CHUVA A ESTEPE PODE SER CLASSIFICADA COMO PRADARIA.</a:t>
            </a:r>
          </a:p>
          <a:p>
            <a:pPr>
              <a:spcBef>
                <a:spcPct val="50000"/>
              </a:spcBef>
            </a:pPr>
            <a:endParaRPr lang="pt-BR" b="1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pt-BR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78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ESTEPES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32772" name="Picture 4" descr="trans estepe-des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60575"/>
            <a:ext cx="6481762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494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ESTEPES</a:t>
            </a:r>
          </a:p>
        </p:txBody>
      </p:sp>
      <p:pic>
        <p:nvPicPr>
          <p:cNvPr id="33796" name="Picture 4" descr="este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434092"/>
            <a:ext cx="6180856" cy="455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91680" y="6146140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Transição entre o deserto e a savana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777762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ESTEPES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34820" name="Picture 4" descr="Estepe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1" y="1278111"/>
            <a:ext cx="8374813" cy="546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790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ESTEPES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35844" name="Picture 6" descr="Este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16" y="1700808"/>
            <a:ext cx="7467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326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chemeClr val="bg1"/>
                </a:solidFill>
                <a:latin typeface="Arial Black" pitchFamily="34" charset="0"/>
              </a:rPr>
              <a:t>PRADARIAS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43272" y="1981200"/>
            <a:ext cx="80772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800" b="1" dirty="0">
                <a:solidFill>
                  <a:schemeClr val="bg2"/>
                </a:solidFill>
                <a:latin typeface="Arial" charset="0"/>
              </a:rPr>
              <a:t>- VEGETAÇÃO HERBÁCEA.</a:t>
            </a:r>
          </a:p>
          <a:p>
            <a:pPr>
              <a:spcBef>
                <a:spcPct val="50000"/>
              </a:spcBef>
            </a:pPr>
            <a:r>
              <a:rPr lang="pt-BR" sz="2800" b="1" dirty="0">
                <a:solidFill>
                  <a:schemeClr val="bg2"/>
                </a:solidFill>
                <a:latin typeface="Arial" charset="0"/>
              </a:rPr>
              <a:t>- PRADARIA: AM. DO NORTE,  PAMPAS: AM. DO SUL.</a:t>
            </a:r>
          </a:p>
          <a:p>
            <a:pPr>
              <a:spcBef>
                <a:spcPct val="50000"/>
              </a:spcBef>
            </a:pPr>
            <a:r>
              <a:rPr lang="pt-BR" sz="2800" b="1" dirty="0">
                <a:solidFill>
                  <a:schemeClr val="bg2"/>
                </a:solidFill>
                <a:latin typeface="Arial" charset="0"/>
              </a:rPr>
              <a:t>- NO SUL RECEBEM MAIS CHUVA.</a:t>
            </a:r>
          </a:p>
          <a:p>
            <a:pPr>
              <a:spcBef>
                <a:spcPct val="50000"/>
              </a:spcBef>
            </a:pPr>
            <a:r>
              <a:rPr lang="pt-BR" sz="2800" b="1" dirty="0">
                <a:solidFill>
                  <a:schemeClr val="bg2"/>
                </a:solidFill>
                <a:latin typeface="Arial" charset="0"/>
              </a:rPr>
              <a:t>- APRESENTAM-SE  GERALMENTE EM  RELEVO SUAVEMENTE INCLINADO. </a:t>
            </a:r>
          </a:p>
        </p:txBody>
      </p:sp>
    </p:spTree>
    <p:extLst>
      <p:ext uri="{BB962C8B-B14F-4D97-AF65-F5344CB8AC3E}">
        <p14:creationId xmlns:p14="http://schemas.microsoft.com/office/powerpoint/2010/main" val="2836600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PRADARIAS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37892" name="Picture 4" descr="Pradar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50" y="1484784"/>
            <a:ext cx="8219214" cy="516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053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smtClean="0"/>
              <a:t>PRADARIAS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38916" name="Picture 4" descr="Pradaria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189757" cy="53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400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5003800" y="1700213"/>
            <a:ext cx="3889375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pt-BR">
                <a:solidFill>
                  <a:srgbClr val="A50021"/>
                </a:solidFill>
              </a:rPr>
              <a:t>Embora existam áreas muito perto de zonas polares, o bioma que mais caracteriza o clima subpolar será, possivelmente, a taiga. </a:t>
            </a:r>
          </a:p>
          <a:p>
            <a:pPr algn="l" eaLnBrk="1" hangingPunct="1"/>
            <a:endParaRPr lang="pt-BR">
              <a:solidFill>
                <a:srgbClr val="A50021"/>
              </a:solidFill>
            </a:endParaRPr>
          </a:p>
          <a:p>
            <a:pPr algn="l" eaLnBrk="1" hangingPunct="1"/>
            <a:r>
              <a:rPr lang="pt-BR">
                <a:solidFill>
                  <a:srgbClr val="A50021"/>
                </a:solidFill>
              </a:rPr>
              <a:t>A taiga não é mais do que uma designação para a floresta de coníferas (por os frutos das suas árvores se agruparem em pinhas de forma cônica). </a:t>
            </a:r>
          </a:p>
          <a:p>
            <a:pPr algn="l" eaLnBrk="1" hangingPunct="1"/>
            <a:endParaRPr lang="pt-BR">
              <a:solidFill>
                <a:srgbClr val="A50021"/>
              </a:solidFill>
            </a:endParaRPr>
          </a:p>
          <a:p>
            <a:pPr algn="l" eaLnBrk="1" hangingPunct="1"/>
            <a:r>
              <a:rPr lang="pt-BR">
                <a:solidFill>
                  <a:srgbClr val="A50021"/>
                </a:solidFill>
              </a:rPr>
              <a:t>A taiga é a mais extensa floresta do mundo, estendendo-se nas regiões setentrionais da América, da Ásia e da Europa. 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6084168" y="44624"/>
            <a:ext cx="1267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A50021"/>
                </a:solidFill>
              </a:rPr>
              <a:t>Taiga</a:t>
            </a:r>
            <a:endParaRPr lang="pt-BR" sz="4000" dirty="0">
              <a:solidFill>
                <a:srgbClr val="A50021"/>
              </a:solidFill>
            </a:endParaRPr>
          </a:p>
        </p:txBody>
      </p:sp>
      <p:pic>
        <p:nvPicPr>
          <p:cNvPr id="9220" name="Picture 7" descr="taiga - no curto Ver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86213"/>
            <a:ext cx="446563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localiz_tai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4704"/>
            <a:ext cx="4465638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395288" y="3789363"/>
            <a:ext cx="2520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1200"/>
              <a:t>www.geocities.com </a:t>
            </a:r>
          </a:p>
        </p:txBody>
      </p:sp>
    </p:spTree>
    <p:extLst>
      <p:ext uri="{BB962C8B-B14F-4D97-AF65-F5344CB8AC3E}">
        <p14:creationId xmlns:p14="http://schemas.microsoft.com/office/powerpoint/2010/main" val="42671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chemeClr val="bg1"/>
                </a:solidFill>
                <a:latin typeface="Arial Black" pitchFamily="34" charset="0"/>
              </a:rPr>
              <a:t>SAVANAS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8653264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200" b="1" dirty="0">
                <a:solidFill>
                  <a:schemeClr val="bg2"/>
                </a:solidFill>
                <a:latin typeface="Arial" charset="0"/>
              </a:rPr>
              <a:t>- TÍPICAS DE  CLIMA TROPICAL. UMA ESTAÇÃO SECA E OUTRA CHUVOSA.</a:t>
            </a:r>
          </a:p>
          <a:p>
            <a:pPr>
              <a:spcBef>
                <a:spcPct val="50000"/>
              </a:spcBef>
            </a:pPr>
            <a:r>
              <a:rPr lang="pt-BR" sz="2200" b="1" dirty="0">
                <a:solidFill>
                  <a:schemeClr val="bg2"/>
                </a:solidFill>
                <a:latin typeface="Arial" charset="0"/>
              </a:rPr>
              <a:t>- HÁ VÁRIOS TIPOS. AS MAIS CONHECIDAS SÃO AFRICANAS COM UMA ZOOGEOGRAFIA MUITO RICA: LEÕES, ZEBRAS, GIRAFAS, ELEFANTES, GAZELAS E OUTROS.</a:t>
            </a:r>
          </a:p>
          <a:p>
            <a:pPr>
              <a:spcBef>
                <a:spcPct val="50000"/>
              </a:spcBef>
            </a:pPr>
            <a:r>
              <a:rPr lang="pt-BR" sz="2200" b="1" dirty="0">
                <a:solidFill>
                  <a:schemeClr val="bg2"/>
                </a:solidFill>
                <a:latin typeface="Arial" charset="0"/>
              </a:rPr>
              <a:t>- NA AM. SUL OCUPAM ÁREAS NA COLÔMBIA E VENEZUELA: LHANOS.</a:t>
            </a:r>
          </a:p>
          <a:p>
            <a:pPr>
              <a:spcBef>
                <a:spcPct val="50000"/>
              </a:spcBef>
            </a:pPr>
            <a:r>
              <a:rPr lang="pt-BR" sz="2200" b="1" dirty="0">
                <a:solidFill>
                  <a:schemeClr val="bg2"/>
                </a:solidFill>
                <a:latin typeface="Arial" charset="0"/>
              </a:rPr>
              <a:t>- NO BRASIL APARECE COMO CERRADO EM GRANDE PARTE DO CENTRO-OESTE. COMPOSTA DE ARBUSTOS E GRAMÍNEAS</a:t>
            </a:r>
          </a:p>
          <a:p>
            <a:pPr>
              <a:spcBef>
                <a:spcPct val="50000"/>
              </a:spcBef>
            </a:pPr>
            <a:r>
              <a:rPr lang="pt-BR" sz="2200" b="1" dirty="0">
                <a:solidFill>
                  <a:schemeClr val="bg2"/>
                </a:solidFill>
                <a:latin typeface="Arial" charset="0"/>
              </a:rPr>
              <a:t>- ENCONTRADO NA AUSTRÁLIA: DESTAQUE PARA EUCALIPTO</a:t>
            </a:r>
          </a:p>
          <a:p>
            <a:pPr>
              <a:spcBef>
                <a:spcPct val="50000"/>
              </a:spcBef>
            </a:pPr>
            <a:r>
              <a:rPr lang="pt-BR" sz="2200" b="1" dirty="0">
                <a:solidFill>
                  <a:schemeClr val="bg2"/>
                </a:solidFill>
                <a:latin typeface="Arial" charset="0"/>
              </a:rPr>
              <a:t>- NA ÍNDIA DENOMINADO DE JUNGLE. </a:t>
            </a:r>
          </a:p>
        </p:txBody>
      </p:sp>
    </p:spTree>
    <p:extLst>
      <p:ext uri="{BB962C8B-B14F-4D97-AF65-F5344CB8AC3E}">
        <p14:creationId xmlns:p14="http://schemas.microsoft.com/office/powerpoint/2010/main" val="1422465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SAVANAS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40964" name="Picture 4" descr="Sava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7" y="1556792"/>
            <a:ext cx="7234703" cy="50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122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SAVANAS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41988" name="Picture 4" descr="sav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060575"/>
            <a:ext cx="6048375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222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SAVANAS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43012" name="Picture 4" descr="biomas-sav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060575"/>
            <a:ext cx="367188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cerr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136775"/>
            <a:ext cx="360045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57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SAVANAS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44036" name="Picture 4" descr="Savana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705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784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FLORESTAS TROPICAIS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99256" y="1981200"/>
            <a:ext cx="80772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b="1" dirty="0">
                <a:latin typeface="Arial" charset="0"/>
              </a:rPr>
              <a:t>- ÁREA DE OCORRÊNCIA DELIMITADA PELOS TRÓPICOS.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latin typeface="Arial" charset="0"/>
              </a:rPr>
              <a:t>- ELEVADA TEMPERATURA E GRANDE PLUVIOSIDADE.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latin typeface="Arial" charset="0"/>
              </a:rPr>
              <a:t>- SÃO HETEROGÊNEAS, PERENES, HIGRÓFILAS, LATIFOLIADAS.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latin typeface="Arial" charset="0"/>
              </a:rPr>
              <a:t>- MAIOR BIODIVERSIDADE ENTRE OS BIOMAS.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latin typeface="Arial" charset="0"/>
              </a:rPr>
              <a:t>- PRÓXIMA AO EQUADOR SÃO MAIS DENSAS  E ESTRATIFICADAS.</a:t>
            </a:r>
          </a:p>
        </p:txBody>
      </p:sp>
    </p:spTree>
    <p:extLst>
      <p:ext uri="{BB962C8B-B14F-4D97-AF65-F5344CB8AC3E}">
        <p14:creationId xmlns:p14="http://schemas.microsoft.com/office/powerpoint/2010/main" val="705575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FLORESTAS TROPICAIS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46084" name="Picture 4" descr="floresta trop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7239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139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FLORESTAS TROPICAIS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48132" name="Picture 4" descr="floresta tropic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3376"/>
            <a:ext cx="7914456" cy="523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798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DESÉRTICA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755576" y="1981200"/>
            <a:ext cx="8001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b="1" dirty="0">
                <a:latin typeface="Arial" charset="0"/>
              </a:rPr>
              <a:t>- ADAPTAM-SE À  ESCASSEZ DE ÁGUA. ALGUNS CASOS DE XEROFILIA  EXTREMA.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latin typeface="Arial" charset="0"/>
              </a:rPr>
              <a:t>- POSSUEM ESPINHOS PARA DIMINUIR A  EVAPOTRANSPIRAÇÃO, CAULES COBERTOS COM CAMADA DE CERA PARA IMPEDIR A EVAPORAÇÃO E RAÍZES LONGAS PARA ABSORÇÃO DE UMIDADE.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latin typeface="Arial" charset="0"/>
              </a:rPr>
              <a:t>- VEGETAÇÃO DESÉRTICA É  CHAMADA DE  XEROMORFAS.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106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DESÉRTICA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50180" name="Picture 4" descr="deser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75438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262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t-BR" sz="4800" b="1" dirty="0" smtClean="0">
                <a:latin typeface="Algerian" pitchFamily="82" charset="0"/>
              </a:rPr>
              <a:t>TAIGA ou FLORESTA BOREAL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67544" y="1981200"/>
            <a:ext cx="8001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FF0000"/>
                </a:solidFill>
                <a:latin typeface="Arial" charset="0"/>
              </a:rPr>
              <a:t>- OCORRE APENAS NO HEMISFÉRIO NORTE, LAT. 50</a:t>
            </a:r>
            <a:r>
              <a:rPr lang="pt-BR" b="1" baseline="30000" dirty="0">
                <a:solidFill>
                  <a:srgbClr val="FF0000"/>
                </a:solidFill>
                <a:latin typeface="Arial" charset="0"/>
              </a:rPr>
              <a:t>o</a:t>
            </a:r>
            <a:r>
              <a:rPr lang="pt-BR" b="1" dirty="0">
                <a:solidFill>
                  <a:srgbClr val="FF0000"/>
                </a:solidFill>
                <a:latin typeface="Arial" charset="0"/>
              </a:rPr>
              <a:t> e 60</a:t>
            </a:r>
            <a:r>
              <a:rPr lang="pt-BR" b="1" baseline="30000" dirty="0">
                <a:solidFill>
                  <a:srgbClr val="FF0000"/>
                </a:solidFill>
                <a:latin typeface="Arial" charset="0"/>
              </a:rPr>
              <a:t>o </a:t>
            </a:r>
            <a:r>
              <a:rPr lang="pt-BR" b="1" dirty="0">
                <a:solidFill>
                  <a:srgbClr val="FF0000"/>
                </a:solidFill>
                <a:latin typeface="Arial" charset="0"/>
              </a:rPr>
              <a:t>N.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FF0000"/>
                </a:solidFill>
                <a:latin typeface="Arial" charset="0"/>
              </a:rPr>
              <a:t>- FLORESTA HOMOGÊNEA FORMADA PÔR CONÍFERAS: ABETOS  E PINHEIROS (ACICULIFOLIADAS) RESISTENTES E PERENES.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FF0000"/>
                </a:solidFill>
                <a:latin typeface="Arial" charset="0"/>
              </a:rPr>
              <a:t>- ESCANDINÁVIA E CANADÁ UTILIZAM COMO MATÉRIA-PRIMA NA INDÚSTRIA  DE PAPEL E CELULOSE.</a:t>
            </a:r>
          </a:p>
        </p:txBody>
      </p:sp>
    </p:spTree>
    <p:extLst>
      <p:ext uri="{BB962C8B-B14F-4D97-AF65-F5344CB8AC3E}">
        <p14:creationId xmlns:p14="http://schemas.microsoft.com/office/powerpoint/2010/main" val="2658300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DESÉRTICA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51204" name="Picture 4" descr="biomas-des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66938"/>
            <a:ext cx="6119812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947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DESÉRTICA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52228" name="Picture 4" descr="desert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4136"/>
            <a:ext cx="8383399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922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90265"/>
            <a:ext cx="82296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pt-BR" sz="4800" dirty="0" smtClean="0">
                <a:solidFill>
                  <a:srgbClr val="FF0000"/>
                </a:solidFill>
                <a:latin typeface="Magneto" pitchFamily="82" charset="0"/>
              </a:rPr>
              <a:t>Biomas Brasileiros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5496"/>
            <a:ext cx="8229600" cy="52578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</a:pPr>
            <a:endParaRPr lang="pt-BR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pt-BR" b="1" u="sng" dirty="0" smtClean="0">
                <a:solidFill>
                  <a:schemeClr val="tx2">
                    <a:lumMod val="50000"/>
                  </a:schemeClr>
                </a:solidFill>
              </a:rPr>
              <a:t>Biomas</a:t>
            </a:r>
            <a:r>
              <a:rPr lang="pt-BR" b="1" dirty="0" smtClean="0">
                <a:solidFill>
                  <a:schemeClr val="tx2">
                    <a:lumMod val="50000"/>
                  </a:schemeClr>
                </a:solidFill>
              </a:rPr>
              <a:t> são grandes estruturas ecológicas com fisionomias distintas encontradas nos diferentes continentes, caracterizados principalmente pelos </a:t>
            </a:r>
            <a:r>
              <a:rPr lang="pt-BR" b="1" u="sng" dirty="0" smtClean="0">
                <a:solidFill>
                  <a:schemeClr val="tx2">
                    <a:lumMod val="50000"/>
                  </a:schemeClr>
                </a:solidFill>
              </a:rPr>
              <a:t>fatores climáticos (temperatura e umidade) e formações vegetais relacionados à latitude. </a:t>
            </a:r>
          </a:p>
          <a:p>
            <a:pPr eaLnBrk="1" hangingPunct="1"/>
            <a:endParaRPr lang="pt-BR" sz="3600" u="sng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2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2772816" y="-24340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4000" dirty="0" smtClean="0"/>
              <a:t>São eles: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45259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pt-BR" b="1" dirty="0" smtClean="0">
                <a:solidFill>
                  <a:srgbClr val="FF0000"/>
                </a:solidFill>
              </a:rPr>
              <a:t>Floresta Amazônica (</a:t>
            </a:r>
            <a:r>
              <a:rPr lang="pt-BR" b="1" dirty="0" err="1" smtClean="0">
                <a:solidFill>
                  <a:srgbClr val="FF0000"/>
                </a:solidFill>
              </a:rPr>
              <a:t>Hiléia</a:t>
            </a:r>
            <a:r>
              <a:rPr lang="pt-BR" b="1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pt-BR" b="1" dirty="0" smtClean="0">
                <a:solidFill>
                  <a:srgbClr val="FF0000"/>
                </a:solidFill>
              </a:rPr>
              <a:t>Floresta Pluvial Costeira (Floresta Atlântica)</a:t>
            </a:r>
          </a:p>
          <a:p>
            <a:pPr eaLnBrk="1" hangingPunct="1">
              <a:lnSpc>
                <a:spcPct val="90000"/>
              </a:lnSpc>
            </a:pPr>
            <a:r>
              <a:rPr lang="pt-BR" b="1" dirty="0" smtClean="0">
                <a:solidFill>
                  <a:srgbClr val="FF0000"/>
                </a:solidFill>
              </a:rPr>
              <a:t>Floresta de Araucárias</a:t>
            </a:r>
          </a:p>
          <a:p>
            <a:pPr eaLnBrk="1" hangingPunct="1">
              <a:lnSpc>
                <a:spcPct val="90000"/>
              </a:lnSpc>
            </a:pPr>
            <a:r>
              <a:rPr lang="pt-BR" b="1" dirty="0" smtClean="0">
                <a:solidFill>
                  <a:srgbClr val="FF0000"/>
                </a:solidFill>
              </a:rPr>
              <a:t>Cerrado</a:t>
            </a:r>
          </a:p>
          <a:p>
            <a:pPr eaLnBrk="1" hangingPunct="1">
              <a:lnSpc>
                <a:spcPct val="90000"/>
              </a:lnSpc>
            </a:pPr>
            <a:r>
              <a:rPr lang="pt-BR" b="1" dirty="0" smtClean="0">
                <a:solidFill>
                  <a:srgbClr val="FF0000"/>
                </a:solidFill>
              </a:rPr>
              <a:t>Pampa</a:t>
            </a:r>
          </a:p>
          <a:p>
            <a:pPr eaLnBrk="1" hangingPunct="1">
              <a:lnSpc>
                <a:spcPct val="90000"/>
              </a:lnSpc>
            </a:pPr>
            <a:r>
              <a:rPr lang="pt-BR" b="1" dirty="0" smtClean="0">
                <a:solidFill>
                  <a:srgbClr val="FF0000"/>
                </a:solidFill>
              </a:rPr>
              <a:t>Caatinga</a:t>
            </a:r>
          </a:p>
          <a:p>
            <a:pPr eaLnBrk="1" hangingPunct="1">
              <a:lnSpc>
                <a:spcPct val="90000"/>
              </a:lnSpc>
            </a:pPr>
            <a:r>
              <a:rPr lang="pt-BR" b="1" dirty="0" smtClean="0">
                <a:solidFill>
                  <a:srgbClr val="FF0000"/>
                </a:solidFill>
              </a:rPr>
              <a:t>Floresta de Cocais (Babaçuais)</a:t>
            </a:r>
          </a:p>
          <a:p>
            <a:pPr eaLnBrk="1" hangingPunct="1">
              <a:lnSpc>
                <a:spcPct val="90000"/>
              </a:lnSpc>
            </a:pPr>
            <a:r>
              <a:rPr lang="pt-BR" b="1" dirty="0" smtClean="0">
                <a:solidFill>
                  <a:srgbClr val="FF0000"/>
                </a:solidFill>
              </a:rPr>
              <a:t>Pantanal </a:t>
            </a:r>
            <a:r>
              <a:rPr lang="pt-BR" b="1" dirty="0" err="1" smtClean="0">
                <a:solidFill>
                  <a:srgbClr val="FF0000"/>
                </a:solidFill>
              </a:rPr>
              <a:t>mato-grossensse</a:t>
            </a:r>
            <a:endParaRPr lang="pt-BR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pt-BR" b="1" dirty="0" smtClean="0">
                <a:solidFill>
                  <a:srgbClr val="FF0000"/>
                </a:solidFill>
              </a:rPr>
              <a:t>Manguezais</a:t>
            </a:r>
          </a:p>
        </p:txBody>
      </p:sp>
    </p:spTree>
    <p:extLst>
      <p:ext uri="{BB962C8B-B14F-4D97-AF65-F5344CB8AC3E}">
        <p14:creationId xmlns:p14="http://schemas.microsoft.com/office/powerpoint/2010/main" val="21698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96" y="526742"/>
            <a:ext cx="8936261" cy="5782578"/>
          </a:xfrm>
        </p:spPr>
      </p:pic>
      <p:sp>
        <p:nvSpPr>
          <p:cNvPr id="5123" name="Oval 4"/>
          <p:cNvSpPr>
            <a:spLocks noChangeArrowheads="1"/>
          </p:cNvSpPr>
          <p:nvPr/>
        </p:nvSpPr>
        <p:spPr bwMode="auto">
          <a:xfrm>
            <a:off x="5003800" y="2492375"/>
            <a:ext cx="720725" cy="431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4" name="Line 5"/>
          <p:cNvSpPr>
            <a:spLocks noChangeShapeType="1"/>
          </p:cNvSpPr>
          <p:nvPr/>
        </p:nvSpPr>
        <p:spPr bwMode="auto">
          <a:xfrm flipH="1">
            <a:off x="5292725" y="1700213"/>
            <a:ext cx="503238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5200650" y="1312863"/>
            <a:ext cx="2460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600" b="1"/>
              <a:t>FLORESTA DE COCAIS</a:t>
            </a:r>
          </a:p>
        </p:txBody>
      </p:sp>
      <p:sp>
        <p:nvSpPr>
          <p:cNvPr id="5126" name="Oval 7"/>
          <p:cNvSpPr>
            <a:spLocks noChangeArrowheads="1"/>
          </p:cNvSpPr>
          <p:nvPr/>
        </p:nvSpPr>
        <p:spPr bwMode="auto">
          <a:xfrm>
            <a:off x="4500563" y="5084763"/>
            <a:ext cx="503237" cy="64928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7" name="Line 8"/>
          <p:cNvSpPr>
            <a:spLocks noChangeShapeType="1"/>
          </p:cNvSpPr>
          <p:nvPr/>
        </p:nvSpPr>
        <p:spPr bwMode="auto">
          <a:xfrm>
            <a:off x="5003800" y="5589588"/>
            <a:ext cx="5048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5272088" y="6137275"/>
            <a:ext cx="2897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600" b="1"/>
              <a:t>FLORESTA DE ARAUCARIA</a:t>
            </a:r>
          </a:p>
        </p:txBody>
      </p:sp>
    </p:spTree>
    <p:extLst>
      <p:ext uri="{BB962C8B-B14F-4D97-AF65-F5344CB8AC3E}">
        <p14:creationId xmlns:p14="http://schemas.microsoft.com/office/powerpoint/2010/main" val="41278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ntitled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16" y="2222341"/>
            <a:ext cx="4537040" cy="444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11560" y="548680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FF0000"/>
                </a:solidFill>
                <a:latin typeface="Bauhaus 93" pitchFamily="82" charset="0"/>
                <a:cs typeface="Aharoni" pitchFamily="2" charset="-79"/>
              </a:rPr>
              <a:t>Floresta Amazônica ( floresta equatorial/tropical)</a:t>
            </a:r>
            <a:endParaRPr lang="pt-BR" sz="4000" dirty="0">
              <a:solidFill>
                <a:srgbClr val="FF0000"/>
              </a:solidFill>
              <a:latin typeface="Bauhaus 93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37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124075" y="260350"/>
            <a:ext cx="446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pt-BR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7504" y="755987"/>
            <a:ext cx="896448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pt-BR" sz="2800" b="1" dirty="0">
                <a:latin typeface="Bauhaus 93" pitchFamily="82" charset="0"/>
              </a:rPr>
              <a:t>Localiza-se na região norte do Brasil</a:t>
            </a:r>
          </a:p>
          <a:p>
            <a:pPr eaLnBrk="1" hangingPunct="1">
              <a:buFontTx/>
              <a:buChar char="•"/>
            </a:pPr>
            <a:r>
              <a:rPr lang="pt-BR" sz="2800" b="1" dirty="0">
                <a:latin typeface="Bauhaus 93" pitchFamily="82" charset="0"/>
              </a:rPr>
              <a:t>Precipitações pluviométricas superior a </a:t>
            </a:r>
            <a:r>
              <a:rPr lang="pt-BR" sz="2800" b="1" dirty="0" smtClean="0">
                <a:latin typeface="Bauhaus 93" pitchFamily="82" charset="0"/>
              </a:rPr>
              <a:t>1.800mm/ano </a:t>
            </a:r>
            <a:r>
              <a:rPr lang="pt-BR" sz="2800" dirty="0" smtClean="0">
                <a:latin typeface="Bauhaus 93" pitchFamily="82" charset="0"/>
              </a:rPr>
              <a:t>Chuvas frequentes e abundantes</a:t>
            </a:r>
          </a:p>
          <a:p>
            <a:pPr eaLnBrk="1" hangingPunct="1">
              <a:buFontTx/>
              <a:buChar char="•"/>
            </a:pPr>
            <a:r>
              <a:rPr lang="pt-BR" sz="2800" dirty="0" smtClean="0">
                <a:latin typeface="Bauhaus 93" pitchFamily="82" charset="0"/>
              </a:rPr>
              <a:t>Grande biodiversidade (maior do mundo)</a:t>
            </a:r>
            <a:endParaRPr lang="pt-BR" sz="2800" b="1" dirty="0">
              <a:latin typeface="Bauhaus 93" pitchFamily="82" charset="0"/>
            </a:endParaRPr>
          </a:p>
          <a:p>
            <a:pPr eaLnBrk="1" hangingPunct="1">
              <a:buFontTx/>
              <a:buChar char="•"/>
            </a:pPr>
            <a:r>
              <a:rPr lang="pt-BR" sz="2800" b="1" dirty="0">
                <a:latin typeface="Bauhaus 93" pitchFamily="82" charset="0"/>
              </a:rPr>
              <a:t>Floresta apresenta diversos </a:t>
            </a:r>
            <a:r>
              <a:rPr lang="pt-BR" sz="2800" b="1" dirty="0" smtClean="0">
                <a:latin typeface="Bauhaus 93" pitchFamily="82" charset="0"/>
              </a:rPr>
              <a:t>estratos</a:t>
            </a:r>
          </a:p>
          <a:p>
            <a:pPr eaLnBrk="1" hangingPunct="1">
              <a:buFontTx/>
              <a:buChar char="•"/>
            </a:pPr>
            <a:r>
              <a:rPr lang="pt-BR" sz="2800" dirty="0" smtClean="0">
                <a:latin typeface="Bauhaus 93" pitchFamily="82" charset="0"/>
              </a:rPr>
              <a:t>floresta Latifoliada, perene</a:t>
            </a:r>
            <a:endParaRPr lang="pt-BR" sz="2800" b="1" dirty="0">
              <a:latin typeface="Bauhaus 93" pitchFamily="82" charset="0"/>
            </a:endParaRPr>
          </a:p>
          <a:p>
            <a:pPr eaLnBrk="1" hangingPunct="1">
              <a:buFontTx/>
              <a:buChar char="•"/>
            </a:pPr>
            <a:r>
              <a:rPr lang="pt-BR" sz="2800" b="1" dirty="0">
                <a:latin typeface="Bauhaus 93" pitchFamily="82" charset="0"/>
              </a:rPr>
              <a:t>Apresentam raízes tabulares responsáveis pela sustentação das plantas</a:t>
            </a:r>
          </a:p>
          <a:p>
            <a:pPr eaLnBrk="1" hangingPunct="1">
              <a:buFontTx/>
              <a:buChar char="•"/>
            </a:pPr>
            <a:r>
              <a:rPr lang="pt-BR" sz="2800" b="1" dirty="0">
                <a:latin typeface="Bauhaus 93" pitchFamily="82" charset="0"/>
              </a:rPr>
              <a:t>Árvore mais conhecida da região é a seringueira</a:t>
            </a:r>
          </a:p>
          <a:p>
            <a:pPr eaLnBrk="1" hangingPunct="1">
              <a:buFontTx/>
              <a:buChar char="•"/>
            </a:pPr>
            <a:r>
              <a:rPr lang="pt-BR" sz="2800" b="1" dirty="0">
                <a:latin typeface="Bauhaus 93" pitchFamily="82" charset="0"/>
              </a:rPr>
              <a:t>São abundantes também as epífitas (bromélias)</a:t>
            </a:r>
          </a:p>
        </p:txBody>
      </p:sp>
    </p:spTree>
    <p:extLst>
      <p:ext uri="{BB962C8B-B14F-4D97-AF65-F5344CB8AC3E}">
        <p14:creationId xmlns:p14="http://schemas.microsoft.com/office/powerpoint/2010/main" val="3756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eixeb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176712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seringuei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1407"/>
            <a:ext cx="4049235" cy="539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403648" y="364502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peixe-boi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156176" y="60932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seringueira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62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7171" name="Picture 4" descr="bosquedaniel2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60350"/>
            <a:ext cx="3249612" cy="5040313"/>
          </a:xfrm>
          <a:noFill/>
        </p:spPr>
      </p:pic>
      <p:pic>
        <p:nvPicPr>
          <p:cNvPr id="7172" name="Picture 5" descr="base_manilkaraID-Al4V4wro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341438"/>
            <a:ext cx="32416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ine 6"/>
          <p:cNvSpPr>
            <a:spLocks noChangeShapeType="1"/>
          </p:cNvSpPr>
          <p:nvPr/>
        </p:nvSpPr>
        <p:spPr bwMode="auto">
          <a:xfrm flipH="1">
            <a:off x="4787900" y="5084763"/>
            <a:ext cx="792163" cy="10810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4119563" y="6184900"/>
            <a:ext cx="198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/>
              <a:t>Raizes tabulares</a:t>
            </a: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1095375" y="5321300"/>
            <a:ext cx="188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/>
              <a:t>Plantas Epífitas</a:t>
            </a:r>
          </a:p>
        </p:txBody>
      </p:sp>
    </p:spTree>
    <p:extLst>
      <p:ext uri="{BB962C8B-B14F-4D97-AF65-F5344CB8AC3E}">
        <p14:creationId xmlns:p14="http://schemas.microsoft.com/office/powerpoint/2010/main" val="21970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51520" y="476672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</a:pPr>
            <a:r>
              <a:rPr lang="pt-BR" sz="2400" b="1" dirty="0" smtClean="0">
                <a:solidFill>
                  <a:srgbClr val="080808"/>
                </a:solidFill>
                <a:latin typeface="Aharoni" pitchFamily="2" charset="-79"/>
                <a:cs typeface="Aharoni" pitchFamily="2" charset="-79"/>
              </a:rPr>
              <a:t>Região da bacia amazônica ostenta a maior variedade de aves, primatas, roedores, jacarés, sapos, insetos, lagartos e peixes de água doce de todo o planeta.</a:t>
            </a:r>
          </a:p>
          <a:p>
            <a:pPr algn="just">
              <a:lnSpc>
                <a:spcPct val="80000"/>
              </a:lnSpc>
            </a:pPr>
            <a:endParaRPr lang="pt-BR" sz="2400" b="1" dirty="0" smtClean="0">
              <a:solidFill>
                <a:srgbClr val="080808"/>
              </a:solidFill>
              <a:latin typeface="Aharoni" pitchFamily="2" charset="-79"/>
              <a:cs typeface="Aharoni" pitchFamily="2" charset="-79"/>
            </a:endParaRPr>
          </a:p>
          <a:p>
            <a:pPr algn="just">
              <a:lnSpc>
                <a:spcPct val="80000"/>
              </a:lnSpc>
            </a:pPr>
            <a:r>
              <a:rPr lang="pt-BR" sz="2400" b="1" dirty="0" smtClean="0">
                <a:solidFill>
                  <a:srgbClr val="080808"/>
                </a:solidFill>
                <a:latin typeface="Aharoni" pitchFamily="2" charset="-79"/>
                <a:cs typeface="Aharoni" pitchFamily="2" charset="-79"/>
              </a:rPr>
              <a:t>Por ali circulam </a:t>
            </a:r>
            <a:r>
              <a:rPr lang="pt-BR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324</a:t>
            </a:r>
            <a:r>
              <a:rPr lang="pt-BR" sz="2400" b="1" dirty="0" smtClean="0">
                <a:solidFill>
                  <a:srgbClr val="080808"/>
                </a:solidFill>
                <a:latin typeface="Aharoni" pitchFamily="2" charset="-79"/>
                <a:cs typeface="Aharoni" pitchFamily="2" charset="-79"/>
              </a:rPr>
              <a:t> espécies de mamíferos, como a onça-pintada, a ariranha, a preguiça e o macacos.</a:t>
            </a:r>
          </a:p>
          <a:p>
            <a:pPr algn="just">
              <a:lnSpc>
                <a:spcPct val="80000"/>
              </a:lnSpc>
            </a:pPr>
            <a:endParaRPr lang="pt-BR" sz="2400" b="1" dirty="0" smtClean="0">
              <a:solidFill>
                <a:srgbClr val="080808"/>
              </a:solidFill>
              <a:latin typeface="Aharoni" pitchFamily="2" charset="-79"/>
              <a:cs typeface="Aharoni" pitchFamily="2" charset="-79"/>
            </a:endParaRPr>
          </a:p>
          <a:p>
            <a:pPr algn="just">
              <a:lnSpc>
                <a:spcPct val="80000"/>
              </a:lnSpc>
            </a:pPr>
            <a:r>
              <a:rPr lang="pt-BR" sz="2400" b="1" dirty="0" smtClean="0">
                <a:solidFill>
                  <a:srgbClr val="080808"/>
                </a:solidFill>
                <a:latin typeface="Aharoni" pitchFamily="2" charset="-79"/>
                <a:cs typeface="Aharoni" pitchFamily="2" charset="-79"/>
              </a:rPr>
              <a:t>Vivem cerca de </a:t>
            </a:r>
            <a:r>
              <a:rPr lang="pt-BR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25%</a:t>
            </a:r>
            <a:r>
              <a:rPr lang="pt-BR" sz="2400" b="1" dirty="0" smtClean="0">
                <a:solidFill>
                  <a:srgbClr val="080808"/>
                </a:solidFill>
                <a:latin typeface="Aharoni" pitchFamily="2" charset="-79"/>
                <a:cs typeface="Aharoni" pitchFamily="2" charset="-79"/>
              </a:rPr>
              <a:t> da população de primatas do globo e </a:t>
            </a:r>
            <a:r>
              <a:rPr lang="pt-BR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70</a:t>
            </a:r>
            <a:r>
              <a:rPr lang="pt-BR" sz="2400" b="1" dirty="0" smtClean="0">
                <a:solidFill>
                  <a:srgbClr val="080808"/>
                </a:solidFill>
                <a:latin typeface="Aharoni" pitchFamily="2" charset="-79"/>
                <a:cs typeface="Aharoni" pitchFamily="2" charset="-79"/>
              </a:rPr>
              <a:t> das </a:t>
            </a:r>
            <a:r>
              <a:rPr lang="pt-BR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334 </a:t>
            </a:r>
            <a:r>
              <a:rPr lang="pt-BR" sz="2400" b="1" dirty="0" smtClean="0">
                <a:solidFill>
                  <a:srgbClr val="080808"/>
                </a:solidFill>
                <a:latin typeface="Aharoni" pitchFamily="2" charset="-79"/>
                <a:cs typeface="Aharoni" pitchFamily="2" charset="-79"/>
              </a:rPr>
              <a:t>espécies de papagaios existentes.</a:t>
            </a:r>
          </a:p>
          <a:p>
            <a:pPr algn="just">
              <a:lnSpc>
                <a:spcPct val="80000"/>
              </a:lnSpc>
            </a:pPr>
            <a:endParaRPr lang="pt-BR" sz="2400" b="1" dirty="0" smtClean="0">
              <a:solidFill>
                <a:srgbClr val="080808"/>
              </a:solidFill>
              <a:latin typeface="Aharoni" pitchFamily="2" charset="-79"/>
              <a:cs typeface="Aharoni" pitchFamily="2" charset="-79"/>
            </a:endParaRPr>
          </a:p>
          <a:p>
            <a:pPr algn="just">
              <a:lnSpc>
                <a:spcPct val="80000"/>
              </a:lnSpc>
            </a:pPr>
            <a:r>
              <a:rPr lang="pt-BR" sz="2400" b="1" dirty="0" smtClean="0">
                <a:solidFill>
                  <a:srgbClr val="080808"/>
                </a:solidFill>
                <a:latin typeface="Aharoni" pitchFamily="2" charset="-79"/>
                <a:cs typeface="Aharoni" pitchFamily="2" charset="-79"/>
              </a:rPr>
              <a:t>Com relação a peixe de água doce, concentra de </a:t>
            </a:r>
            <a:r>
              <a:rPr lang="pt-BR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2500</a:t>
            </a:r>
            <a:r>
              <a:rPr lang="pt-BR" sz="2400" b="1" dirty="0" smtClean="0">
                <a:solidFill>
                  <a:srgbClr val="080808"/>
                </a:solidFill>
                <a:latin typeface="Aharoni" pitchFamily="2" charset="-79"/>
                <a:cs typeface="Aharoni" pitchFamily="2" charset="-79"/>
              </a:rPr>
              <a:t> a </a:t>
            </a:r>
            <a:r>
              <a:rPr lang="pt-BR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3000</a:t>
            </a:r>
            <a:r>
              <a:rPr lang="pt-BR" sz="2400" b="1" dirty="0" smtClean="0">
                <a:solidFill>
                  <a:srgbClr val="080808"/>
                </a:solidFill>
                <a:latin typeface="Aharoni" pitchFamily="2" charset="-79"/>
                <a:cs typeface="Aharoni" pitchFamily="2" charset="-79"/>
              </a:rPr>
              <a:t> espécies diferentes. Só no Rio Negro podem ser encontradas </a:t>
            </a:r>
            <a:r>
              <a:rPr lang="pt-BR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450</a:t>
            </a:r>
            <a:r>
              <a:rPr lang="pt-BR" sz="2400" b="1" dirty="0" smtClean="0">
                <a:solidFill>
                  <a:srgbClr val="080808"/>
                </a:solidFill>
                <a:latin typeface="Aharoni" pitchFamily="2" charset="-79"/>
                <a:cs typeface="Aharoni" pitchFamily="2" charset="-79"/>
              </a:rPr>
              <a:t> espécies enquanto que na Europa não se contam mais de </a:t>
            </a:r>
            <a:r>
              <a:rPr lang="pt-BR" sz="24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200.</a:t>
            </a:r>
          </a:p>
          <a:p>
            <a:pPr>
              <a:lnSpc>
                <a:spcPct val="80000"/>
              </a:lnSpc>
            </a:pPr>
            <a:endParaRPr lang="pt-BR" sz="24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7963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4800" b="1" dirty="0" smtClean="0">
                <a:solidFill>
                  <a:srgbClr val="FF0000"/>
                </a:solidFill>
              </a:rPr>
              <a:t>TAIGA ou FLORESTA BOREAL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14340" name="Picture 4" descr="tai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54380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6192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h5.ggpht.com/_Rk26DxBxG8s/SyePidLc2VI/AAAAAAAAO8Y/d2tdDDDYmwU/b1-155_thumb%5B2%5D.jpg?imgmax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74420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p3.blogger.com/_5dL9Zisqexk/SDGT-7f5y4I/AAAAAAAAEDY/AuTHnO39Icg/s640/araras_edi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032448" cy="477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anololinks.com/blog/wp-content/uploads/2014/02/Animais-T%C3%ADpicos-da-Floresta-Amaz%C3%B4nica-Brasileira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82419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ninha.bio.br/biologia/mamiferos/ariaranha/ariranha_comend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60" y="3284984"/>
            <a:ext cx="3970412" cy="321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1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2888"/>
            <a:ext cx="8229600" cy="1143001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itchFamily="82" charset="0"/>
              </a:rPr>
              <a:t>CERRADO</a:t>
            </a:r>
          </a:p>
        </p:txBody>
      </p:sp>
      <p:pic>
        <p:nvPicPr>
          <p:cNvPr id="11266" name="Picture 2" descr="http://upload.wikimedia.org/wikipedia/commons/b/b9/Cerrado_eco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3" y="782706"/>
            <a:ext cx="7752861" cy="58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06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0825" y="33265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300" dirty="0" smtClean="0">
                <a:solidFill>
                  <a:srgbClr val="002060"/>
                </a:solidFill>
                <a:latin typeface="Bauhaus 93" pitchFamily="82" charset="0"/>
              </a:rPr>
              <a:t>Situa-se nos estados de Minas Gerais, Goiás, Tocantins, Mato Grosso, Mato Grosso do Sul e no oeste de São Paulo e Paraná</a:t>
            </a:r>
          </a:p>
          <a:p>
            <a:endParaRPr lang="pt-BR" sz="2300" dirty="0" smtClean="0">
              <a:solidFill>
                <a:srgbClr val="002060"/>
              </a:solidFill>
              <a:latin typeface="Bauhaus 93" pitchFamily="82" charset="0"/>
            </a:endParaRPr>
          </a:p>
          <a:p>
            <a:r>
              <a:rPr lang="pt-BR" sz="2300" dirty="0" smtClean="0">
                <a:solidFill>
                  <a:srgbClr val="002060"/>
                </a:solidFill>
                <a:latin typeface="Bauhaus 93" pitchFamily="82" charset="0"/>
              </a:rPr>
              <a:t>Trata-se de um bioma do tipo </a:t>
            </a:r>
            <a:r>
              <a:rPr lang="pt-BR" sz="2300" u="sng" dirty="0" smtClean="0">
                <a:solidFill>
                  <a:srgbClr val="002060"/>
                </a:solidFill>
                <a:latin typeface="Bauhaus 93" pitchFamily="82" charset="0"/>
              </a:rPr>
              <a:t>savana, </a:t>
            </a:r>
            <a:r>
              <a:rPr lang="pt-BR" sz="2300" dirty="0" smtClean="0">
                <a:solidFill>
                  <a:srgbClr val="002060"/>
                </a:solidFill>
                <a:latin typeface="Bauhaus 93" pitchFamily="82" charset="0"/>
              </a:rPr>
              <a:t>com vegetação arbórea esparsa formada por pequenas árvores e arbustos</a:t>
            </a:r>
          </a:p>
          <a:p>
            <a:pPr marL="0" indent="0">
              <a:buNone/>
            </a:pPr>
            <a:endParaRPr lang="pt-BR" sz="2300" dirty="0" smtClean="0">
              <a:solidFill>
                <a:srgbClr val="002060"/>
              </a:solidFill>
              <a:latin typeface="Bauhaus 93" pitchFamily="82" charset="0"/>
            </a:endParaRPr>
          </a:p>
          <a:p>
            <a:r>
              <a:rPr lang="pt-BR" sz="2300" dirty="0" smtClean="0">
                <a:solidFill>
                  <a:srgbClr val="002060"/>
                </a:solidFill>
                <a:latin typeface="Bauhaus 93" pitchFamily="82" charset="0"/>
                <a:cs typeface="Aharoni" pitchFamily="2" charset="-79"/>
              </a:rPr>
              <a:t>Solo pouco nutritivo (pobre)</a:t>
            </a:r>
          </a:p>
          <a:p>
            <a:pPr marL="0" indent="0">
              <a:buNone/>
            </a:pPr>
            <a:endParaRPr lang="pt-BR" sz="2300" dirty="0" smtClean="0">
              <a:solidFill>
                <a:srgbClr val="002060"/>
              </a:solidFill>
              <a:latin typeface="Bauhaus 93" pitchFamily="82" charset="0"/>
              <a:cs typeface="Aharoni" pitchFamily="2" charset="-79"/>
            </a:endParaRPr>
          </a:p>
          <a:p>
            <a:r>
              <a:rPr lang="pt-BR" sz="2300" dirty="0" smtClean="0">
                <a:solidFill>
                  <a:srgbClr val="002060"/>
                </a:solidFill>
                <a:latin typeface="Bauhaus 93" pitchFamily="82" charset="0"/>
                <a:cs typeface="Aharoni" pitchFamily="2" charset="-79"/>
              </a:rPr>
              <a:t>Data de cerca de 65 milhões de anos</a:t>
            </a:r>
          </a:p>
          <a:p>
            <a:pPr marL="0" indent="0">
              <a:buNone/>
            </a:pPr>
            <a:endParaRPr lang="pt-BR" sz="2300" dirty="0" smtClean="0">
              <a:solidFill>
                <a:srgbClr val="002060"/>
              </a:solidFill>
              <a:latin typeface="Bauhaus 93" pitchFamily="82" charset="0"/>
              <a:cs typeface="Aharoni" pitchFamily="2" charset="-79"/>
            </a:endParaRPr>
          </a:p>
          <a:p>
            <a:r>
              <a:rPr lang="pt-BR" sz="2300" dirty="0" smtClean="0">
                <a:solidFill>
                  <a:srgbClr val="002060"/>
                </a:solidFill>
                <a:latin typeface="Bauhaus 93" pitchFamily="82" charset="0"/>
                <a:cs typeface="Aharoni" pitchFamily="2" charset="-79"/>
              </a:rPr>
              <a:t>Vegetação arbustiva com caules retorcidos (pequeno porte)</a:t>
            </a:r>
          </a:p>
          <a:p>
            <a:pPr marL="0" indent="0">
              <a:buNone/>
            </a:pPr>
            <a:endParaRPr lang="pt-BR" sz="2300" dirty="0" smtClean="0">
              <a:solidFill>
                <a:srgbClr val="002060"/>
              </a:solidFill>
              <a:latin typeface="Bauhaus 93" pitchFamily="82" charset="0"/>
              <a:cs typeface="Aharoni" pitchFamily="2" charset="-79"/>
            </a:endParaRPr>
          </a:p>
          <a:p>
            <a:r>
              <a:rPr lang="pt-BR" sz="2300" dirty="0" err="1" smtClean="0">
                <a:solidFill>
                  <a:srgbClr val="002060"/>
                </a:solidFill>
                <a:latin typeface="Bauhaus 93" pitchFamily="82" charset="0"/>
                <a:cs typeface="Aharoni" pitchFamily="2" charset="-79"/>
              </a:rPr>
              <a:t>Burití,indaiá</a:t>
            </a:r>
            <a:r>
              <a:rPr lang="pt-BR" sz="2300" dirty="0" smtClean="0">
                <a:solidFill>
                  <a:srgbClr val="002060"/>
                </a:solidFill>
                <a:latin typeface="Bauhaus 93" pitchFamily="82" charset="0"/>
                <a:cs typeface="Aharoni" pitchFamily="2" charset="-79"/>
              </a:rPr>
              <a:t>, araçá, tamanduá-bandeira, lobo-guará, </a:t>
            </a:r>
            <a:r>
              <a:rPr lang="pt-BR" sz="2300" dirty="0" err="1" smtClean="0">
                <a:solidFill>
                  <a:srgbClr val="002060"/>
                </a:solidFill>
                <a:latin typeface="Bauhaus 93" pitchFamily="82" charset="0"/>
                <a:cs typeface="Aharoni" pitchFamily="2" charset="-79"/>
              </a:rPr>
              <a:t>onla-pintada</a:t>
            </a:r>
            <a:r>
              <a:rPr lang="pt-BR" sz="2300" dirty="0" smtClean="0">
                <a:solidFill>
                  <a:srgbClr val="002060"/>
                </a:solidFill>
                <a:latin typeface="Bauhaus 93" pitchFamily="82" charset="0"/>
                <a:cs typeface="Aharoni" pitchFamily="2" charset="-79"/>
              </a:rPr>
              <a:t>.</a:t>
            </a:r>
            <a:r>
              <a:rPr lang="pt-BR" sz="2300" dirty="0" smtClean="0">
                <a:solidFill>
                  <a:srgbClr val="002060"/>
                </a:solidFill>
                <a:latin typeface="Bauhaus 93" pitchFamily="82" charset="0"/>
              </a:rPr>
              <a:t> </a:t>
            </a:r>
          </a:p>
          <a:p>
            <a:pPr>
              <a:buFontTx/>
              <a:buNone/>
            </a:pPr>
            <a:endParaRPr lang="pt-BR" sz="2300" dirty="0">
              <a:solidFill>
                <a:srgbClr val="002060"/>
              </a:solidFill>
              <a:latin typeface="Bauhaus 93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734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uri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120" y="260648"/>
            <a:ext cx="511810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tamand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85629"/>
            <a:ext cx="4752528" cy="291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lh5.ggpht.com/_Rk26DxBxG8s/SyePidLc2VI/AAAAAAAAO8Y/d2tdDDDYmwU/b1-155_thumb%5B2%5D.jpg?imgmax=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" y="260648"/>
            <a:ext cx="474420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www.pensamentoverde.com.br/wp-content/uploads/2013/09/lobo-guar%C3%A1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29" y="3717032"/>
            <a:ext cx="4286250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23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/>
          <a:lstStyle/>
          <a:p>
            <a:r>
              <a:rPr lang="pt-BR" dirty="0" smtClean="0">
                <a:latin typeface="Bauhaus 93" pitchFamily="82" charset="0"/>
              </a:rPr>
              <a:t>Mata atlântica</a:t>
            </a:r>
            <a:endParaRPr lang="pt-BR" dirty="0">
              <a:latin typeface="Bauhaus 93" pitchFamily="82" charset="0"/>
            </a:endParaRPr>
          </a:p>
        </p:txBody>
      </p:sp>
      <p:sp>
        <p:nvSpPr>
          <p:cNvPr id="3" name="AutoShape 2" descr="data:image/jpeg;base64,/9j/4AAQSkZJRgABAQAAAQABAAD/2wCEAAkGBxQTEhUUExIWFhUXGBgaGBgYGBgaIBgYGhoYGxweGhoaHSggHholHRwcITEiJSkrLy4uFx8zODQsNygtLisBCgoKDg0OGxAQGywkICQsLCwsLCwsNywsLCwsLCwsLCwsLCwvLCwsLCwsLCwsLCwsLywsLCwsLCwsLCwsLCwsLP/AABEIAOEA4AMBIgACEQEDEQH/xAAbAAABBQEBAAAAAAAAAAAAAAAAAgMEBQYBB//EAD4QAAEDAgQDBgUBBwMDBQAAAAECAxEAIQQSMUEFUWETInGBkfAGMqGxwUIHFCNS0eHxM3KCFWKyJDSDksL/xAAZAQACAwEAAAAAAAAAAAAAAAAAAgEDBAX/xAAuEQACAgIBAgQFBAIDAAAAAAAAAQIRAyExEkEEUWFxIjKBobETkdHwwfEUI+H/2gAMAwEAAhEDEQA/APL3okg2AmLb0NNSZmEp06nnS0DOo6ZUki25k+/SpRUkC/1rnt1oRIYRBM3j708k9aj4nGahN7a1X5+ajUKDZPWlwWWIxMIVlNzlT4A5iYP/ABjwJqqa5kVIbUIIPy6zyImPyI69KjLcv7tVsFVoRu9nIuSDNqRmJpxtaknMDf7in3XjmOhG0gElO0qidI3mnsjsR2GFEghCiOgMetaHD4VCk31iBZJi+smx8p3vVLnzG+kAAXMACBWl4a+kIzKAgW8NtKpytlmPboo+K4QNqkKCknQi1wBNtBe/nUVncnQDrc7D3yNX/HsxQOzQEtpTmUdDJvpHgKzzTkGdRuOY9/img24iTSUjriyozYWAtyAgfakFR2p3EIiCNCARf1HkZFNHpToQcd+VEaET5yofimFHNZUnkdx/bpT5H8P/AJW6QL+sj0ppoSelyT0H52HUipWiRjFYBSBmBCknceJFxtcVEq8ZV2koiMwIA+oHqBeqhbJGxqzHNvTLVKxqiiirRgooooAKKKKACiiigAooooA0aHCiRFpNNYlwnzpLzkk1wGsNbsosSdK4cIuflPmI+9KjMco39+lcxjiTcRmJJMTF/wDd7182Td6AcabykJUtJSYkJIVM84NiOf3vUJ5OUkHUEg+Vq4HCDrenlPAmViVc9Af9wAv5RTpNMDjTZVYC55U86oRlsTAvCbRFgQJ6TNNPYibJGUfyg28+dNo3mekVFXyA4kxTmeRTIvS2yahoCZicWt1CUZtLQYGa9rnU7R4a7RVMADvnL0gk+mg8zSVKnWkA1EVXAN2SA4jLlyqI1HeAP/jvafAU/wAUxAkdmpQsJGYxMDSLelqhkUhy9CirsL0OKxZMSBOkkTbwNvOJpC39RAHOBE+P3gQKbyWpBTTqKCx9lZzCNZEVrMKwxiiUlJSuJMC3WL9dKzHD0ST4f51t9a0PBlpbVJzaC4mNb7ZfreqM/pyX4V58GW43w4suFJ0mx51XV6D8YsJdaDiRdMSelefqEGtPh8nXDfI049MqOUUUVeKFFFFABRRRQAUUUUAWjzlz4n70oGluJK82pWkkiB8wkAzFyRrN96ebwi4uI8bek61kckigYQspII8+o0pp9u4jQgEX9R5GR5VJdwyheJHMQR6jekYjUDkEj6SfqTQn5EEMpvXVCKdSkk2HlTiEc/SncgI6aWpNOLbiuKFRYHUK6RXaSBXQYt6UoADXEi9OLTBmL0phok8hzqLARQlrpY1LTkQCSQroPzTiceIu2n30pep9hkvMgpwijoNOdI7EnQE+G1W2Kx6QO4kzbWCB4VWLfUrc+FTGUmDSQq6RfX39KQjEqCioKIJN6QsXobckwY9Kagtl/iMepbJSkxIGY9JjTmfpNUq+HIV/Mk85B+lvvXAokxPvyqaICJ8f7VWrhwO5OTKfEcMWkEiFAakbeIN6g1pMOZGcG4NMcTwqnE5kpko1I/lvr+POr4Zt1IFIoqKkP4FxAzKQoJmM0WmJidJi8VHrQOFFFFABRRRQBcG6ldD6XqRMCmshkgak6UoNgfNcjkYA84v5etYpGcdZbMZh+o5PAGAfvHmelRHlgkq/mJMdCTUlOJULggeX9ZPnNRlGiPIHI6R0rgECnAk72pK76U1gdQu0a+9q4U/933/xSEppzLQAotjn96UVgaJ9YNMgzpvS8tQA+MSTdVx4U0rEk7R06VxVciKhJE2NRepDrSgYNImlAk1LZAlQE6+lCFRNqUE0h1VQt6JOoVzE1ICEpEkd2Pm5c6itA60+ppShB+XlQ+SUGJZy5QJi5mpKFZUQdJkenM0tCB3Qr9It16fSrINjLaN9fDSkcy2MSlwqLHUTzqyBPZBAB7pk63v/AEmoyJXFoj6ipzijl5CbxoaWT2EVoewbyuzWnRCvmbMlKomCRoY8KaxHBWFJBUiDEymwPlQwhJVAPdIBI3Ex9KunGcsjURbwiiMnF6ZdCKlyZ3FfCiFJJbJSQNzI8xE+k1k8XhlNqKViCPr1HMV6ahZCAmDJt5Daq/i3Bu3ChYGe5zFjqdfEfmr4Zmn8Q08WrieeUU/jMItpRQtMEfXqOlMVrKC/R8yzyCvqcv8A+p8qQdIqQ6IIG1z0JJPrAt0INNqR9KwXszkciudne1vGnj9KQoSJ3pkwOLpANFKSmpAGzeuLvaudKebEQTRwAwhMU42ZMmjJPia4LeVDdkjzir0wVU4t216bUN6iKogECZpxDYgncUlsU8xeQKGyRpNzzHOpHZA7UhNKnrStkWTEYMQfC1+e1dwGAMknQ7b1CIOnrV43IFVttFkNsS4wNB19KUlFoOnvSnmkXHI611bmWRAIPObHp1pS9IStgKm5AF7AT/Y1HUyZISCU9anMkXN9vHTmev2p0PC/+aB+lMhYVogyBpfTX2atlOZj4jb0rpe0A2rrCEzcdaC6EKGn1zlIEGbx79xU1owIG+ba4IiouIbg2BO/5t1p5JIjSfr4f2qbscMXw5pxMOpCgAbnXfQi++1Zv454Aw3hcNicOkozfw3U7FYK4UJuCcip2sNL1r8O4lRSlRygkAqP6UkxttefKnvjLDN/uzuGGVJ7J5zJnStTZaDbqc+XQnK4P/kNZ8viXiy40m+d+VVv+f6ivJFUebgBRKdwSU/cjwt9+dMPbVwOEKJBIN9OtLW8kwVSSNwQJHX61tppnMOlXWuOJ02oLkosIAVp5ffWfKuA3qCRppudRFcSTP2qwCglMrt6En/jM+ZjWoycUbxAG1gT6kT+Ka2woYAzdOvSpWUFJgGQB5mjGDQk3KUmecgf402peGxCREe+pqG9WiUMIQUgnp6TTWaTerXF4XMg5bn71UqEHnt4Gpi7Jao72JVaRXGwaWhU7X+tSmgQbg/KOV/elDdC0R3GDoNR9q4yCDapzTt5iBG3vTWp7KUHvZgeluu35pHMZRT4KR1N71xAFTXoBkj1kT6GkcPZCpJ0HppU3oXp3Q9hUbA3IBqSHDYAx084mhLQRqJnTXlzmk4dEKtrF/vSF0Y0WbTfO0AetMtNlRHsU+oSm24+wqbweCAbQL+hpEXxVlc60RtffnQqyATpr+KvW8Cp13ImLiVk6NpkSpVxAEj6VY8XewmIZDbZdT+7ocWhBTqAkE3kwDHOZOkVRk8QoTUavzrsu1+7/ktUTJ4TOZMb1NQ5Ak1xp0JGm3uTsZpp1w8h3tum02n0tWka60h9lSiTrl9wKmus5ZBIKuXLlTbTkyIjYnwuIHiaaZxBzlA2AEwTf3tQST2sDAzuOJbbINzJUqJByCIiREqIGusVRcUx7anMfikJUlssrTCiCS6+OzAtzlxQHJBNaH4o4W84tqG1JQpKAhSpASEIGftN05bkkiIBIrzH4n4wlwhliRh2ySCbF1ZsXFjmRZI/Sm2pUTlwR/5Ek078/JK9r3dV735UUZZbGVq7xHU/em5qbxfhymlgG4PyxuDp5/3ps8NcuQhQ013m9udq6muTI8buhDbxFhpM3AN/MWqSMavLY3AvIBBHOCNR+elQRvJiNqcwyrkxoCfHaPr5xSSiuRBCzNzrzpxKSLc/f9K62kefXSrVrD5om1tYmLUSlQ0Y2RHsOSkEagAEeGhA5Ea9ZpKcNuSEjcm8eVWn7vpzEEeP9vzTLjRCp7pB1kAX8t6q6mS4UO8PWkpy59N+ZqNj0pgwN5kTBNNhkGQiQbApP4I19KnpYBb/AJY2Pveo4dkraKVswQYqyw76TKoJI20t96aQwpajCRcSI0gW584H1qYnB3cQLQAob3gg/j060z2EYsZ7RSyIEGRG0Hy0EHlUx7CJSkqJ0i2sgHeNKg4Tuqgp3iCdwbf5q4xiAoFIJCtRFpjrz3pXotirWzLvOEwNtpm3hO1P8OSZgAGZsSBoJ+ooe4erfUKIkXjY/WrTh3DVIMyDoL+R0nb81Y5KiuMW5C0pzZVScsCNIIE/WIpTbEq02H0p0QLfyjfQHepWHasDuRefdtftVTei+rOOtlIFK4e5kOYb69RXHtgTNKYI0iOf9BSjdy3S8hHaFxClhxopyzlgEpIIMEAgpBuD4VP4bwkENuoaX2TqVNuIUsSgLEBeYCSgjoLptMg1SutlZbShOZahAA1iCf1WgAHXQA1uMBxRhvFOIcSovqADi8uUOBKQQcoUQmACTNxA6iuX4/JLGv8ArTbabaXktcdueebXdXV/c8+4g+krPYoKUEjKk94xItcyT0vr0rTcKweHQtCMYn+I4DkQTEFImDcQpXeAkj5TzFZzhqx2w7wTBBClaJIVqegm/SrA8JnFrdyIU2UvOMsyFF4EZwUgSktwpEmb3AzG1aPFaj0dTWnvvr1+7+7SC64IhUgZwgEJClgBVlDvGyuR2I2qZhcEsoef7F1SG0BSezOVZIU3JQSkyEpzKiDdI0pZ44vBJPauZnVuh11oEAR384ci0rzCUXjJe9qofiP4hdbUl3FFv97aCkstJKVKQVR/ExCkkiUD5UG5UZIAnNLnmyVCKW+93fnS067OXZOyuU0lRB/ad8TleIew7UpROV4mCpakkHIFRIaQoQEjUgkzaMDSlrJJJJJNyTeSedJrs+G8PHw+JY49vv6maTt2erYzh4UT3QbGJE3M0ljhZSm3diDfkPyKscI83iiVYZYVcki4yHaUm4vztanlrcTBcQq+pNgJ5Wg+A51jaktGuk9lLiuGoeGVbQzj9QEEiDExqBNqy+N4UtjtFRLURmHNR7o56x6GvRS3ZKtiYt+azHFMeoqdYdbKW3LNLgyQNZg3ExfbMJHJoTk9CZMcWjLhZBynSJ8Qbz6VbNPpSlMAwf8AE30vVRjsEpheRyNAQQZkH7EaRzFAdmL2GlPKJh3Fl722sGbRI51VuuzobyZqQXyLo0GgPv3FR1CTmIgHl7j/ABSJEy2NFRNz7NP4NcKB2UcusAzYz6zTCmj5VLwHdUNNbGNLX+hqXwLGLvZJZdSkzoCI6eO8f1jxqanFN5iU94mb7Ta8+W3KllghWUolOY7G4mRTrrACTCYN46+7VX1I0q1wR3WcxBMdIkRuCLz606hE2zyPK2m4Fdwzes3j7daUyu5KdBpO20elAyJLbCAkkIOYmZ5zvemsO9uUgnYTYxvy/pS88xMiPrYiPfKhhuVBRnWPfWoLEvIYSkqHeAk6xsZ0qSogGI/vVjgeHFaghsZlGSBpz1JsBFTuH8IQtJTOd2/fQVFDchPZ5yEQcxzSQSABJNUZfEQhz/r19vzwtkqJnHm+8DPO3lp+afw+HiSfTkT7+tIzFQIsCd9+dSCmPp9fzV1kpdx/gy4xDEqygLSJIBhJsRB1CgSCToFGrPDcGKHmQMxU+093csBsqQtMEgmSDIOkTUDhHClYhUq/00KTnG5BPyjlInvGEjc89NhirJ2brqFuPuuFESoIStsuEmYPZlUSORV5czxmbpm+h9qa+jr9rtrX3HSMPxHD9kSkylYWUrn6xzFq0OC4i6+4HcqA22FpUqFlKEqylffzSLAQhJAEgAXqx+MMQ2nDh5tLTbsnJDbTmcKKgkhQQrKVISogkx3Sm+o88xvGnHAkOrUQmQBASEgmTASAB5CTFWYZvxcFJxSq1vt50uH72JKSiyO+yMRjktgQ0t/KATo2VyqecInnpWO4vje2feeIjtHFrjlnUVfmtvwlv/1jKRbMHETv/EbcQI5QVTPSvPa6/hUv1GvKK+7d/hGVhRRRW8gksYtxpwrbWpCgTdJIOvMVvPh/9pqxlbxacyNO0QIUP9yflUPCD41567qfE0ilcU+SU2j3xKGVtjEYdWdtRzHKOYIPUGdudQF4VKwZ0Mi20yLctDXmHwx8UvYMwnvtEypsmATAEgxIMDWvX1rC0NuNd1LyUqE6gqAIEJMT+TWDxGNxdo1Y5KSopOJ/D4eQlIQAEEAFIAhFojytHKsqfhVUKAPfBsRoddfHnXprWAcQErzJMfymbbzUDizcLPdPIeXh0j/NIpyiiZQhLk8vfZU2crqFNq6ix9Kl8OaECF5pN09NvfStPjkqVZaMwVzO2lxzrOuYdCXkZBlVN40FNdoyyw9DtEnGcNlMg3TztYgb87xVWwqO6RIvvVhxXFKKlCO7Nh0Gk1Wtg66/io7FeRUxzDuAa6dN6nnFSglJOYDQXPPztHpVe4zoafwYlSbXmfLeldciRk1oUhS1QBOnXluatMPh4Ak8vuLTUPAqdMhJSBMwUqm53VOsdKt0pNhIM+XpUl+OPcWsbmf89N6WhMDn4x9qS6gRG8fWkNqgzIPL371pDUjS8PxOHYQFqUVKUiFBGee8FAp/SkACO8FEkk6AVE7VH7s52Tb8FSAtRgpATMSpIEE5oy/WkYHhQLSHlnOlailDSJzKXKhlJ0SLTIkwRa4rUf8ATBh8GstpQB3lZnZWMqlAgw3nBypCNoOUEiuPnzYsU9Nybklt60+Po/R/Zj1owyeXhSlquOXOp/FsGOzD6C0QpWVwNuEpSslRSQFJCgkpvEWII2qtUr1jX8108WRTjaFRY8Bx7bLi+1SSlxsogRMGCYzRypDmKdbwwVlTllxpDhKsyc4SpSQJgAhOsaFQESZqlqk66g35RV1iOJNstIKkJcaKUltBiBikJOYrB1B7Qk6yFI5QKc+NKSlFW21r2T49a+lJkt6KfhK0oaxLryQW1lCUIUlwFbkOlCkqSRCR3iZsYIqlwozKzBOg5mpqsW5iJS4s5bFLYlLaClOQZEfKnu2tzNCYbHhuBWnHFpuUuX+3FFD2RcGtSVuumxZw7609FKT2afRTgPlWBrW/GPFOyW9g2gMoKUPOGSp1bZEi9kNhYslI/SCSTpkq3eEi6eR96r27fl/3RVIKKKK1ii3dT4mkUt3U+JpFABXsnwO523DmzqpBLZ8Enu/QgV43Xqv7InS4w6yLFKwZjZQ+8pPqKpzq4luJ/Eei/D7C1tqQhKcxAXKiYI0g8yZFrfY1E+I8AppZCxKdUqSnUQSQT0pDWLWgqT2ihlzfKdQSB6zBm+mhp7ifFVONkuQdgDeAB973NYk49Fd0aKfVZlHFAgqFomZ5C9/KshiVgukp1gC3OK1b6PmiCO9reBG8edZFxjK6tObvA6g84+00uMTMnol4hlTmUZpJ1MRaBrfYTeoakgfpnxP9IqU04oSegHjcH8GkvAEghQN9BNPQjimN5zF8sDmkbnwmpOAaT3joRYXtebjfQRvrTS4y6c/WnsIixIOqVAxy2jziq5KkUOKTEtOEEBBsfA1OwyjvP9Kh4dnKfHy0q14dgXXjDaFKMgWGkmATyE7+NLOairbpFmNMQVXM1zLqT760vG4VxvKVAZTMLBCkq/2qSSCekzUjhXzdqoS22CpUiylD5ESNSV5RHU7A0jyJQ6lv+8F9lqxiEYZIYLZW44hRWELAUlSwpASQAbhBkDm4bGn8X8OJcbPYNrDrYBXK0HN0WkLORYG0CYPKsyl5YX2mchZUVFQJ+YkkmZkXOs1fcH4viHHFtlxQC23MxQhClqASowkgBRXyk786xZsOXGv1INXy7bp/Tyq9EqXYznbACIJ8j96QnECO7E8ifpfQVbYppL+LCUOApcKcywMknIFOqAVZJkLMHeo3EeLw4WwywW0FSEpyhUpClXD3+pJJnMlQGltq1/qt0kttW1xX/v7erQsnRe8L+HFIUU4hAPc7wSslaJzELOXu5e6RdW4qiXx9lthxptbrinkEQttCEJzZQVf6ijnyZhI5jlUXinEi4ltsJyNNhUJKsxJUZUVLgE7C+gSPOsQ2FLvtVePBOVyzPy121+/2f1fJDn5C8E4pAg2J3A0FPBpLnaFa8jbaQXHFCyQbDS5WTZKU3JGwBIP3TMZm+0ny18KpvjrEdmpOCRZLULc/731pBM9EJIQBtCj+qtiTnJQjy/sly/wvdlbeip+KOIt4jErdaSoBWUkqABWuBnWUgkJKlSqATE61U0UV0scFCKiuFoqYUUUU4C3dT4mkUt3U+JpFABXqH7HpSl0kEAqTBg3IChbnXl9eqfskxJLLiCowlUJmISFCTpeSary/KWY/mNnjEJK0hIJXc67dAPTzpp1oZZ1BMX5+XjUsq7Neby25c/I1GSohHQ5lC06ymOZIUdRzrm5FbNkeCu4y6pLJISCogxYXAsdRvp5VgOGgq/iWBUCpUiYi0DN/MZPoK13xTxAlpKGwEqHcmdSRMzz1EaXrKYZKkFSE6JCSdDrB5c9ulTCKSM+XckTmkZkFJIBHeBAAB1sQB7mo+GEL7wjUEEfjenVuJPyqj3euKfgAK73KDePyOn2qeOCGy7xq2y13EyREq6+B0rNdupJBB6bHlpVjhnUqQoXm2wH0kzvVc6kzIlJFwRaI0IqOSub6qZecOQWv4uIShPcWW21JK1LJSoIUW1GAgLIVK/my2CpqxHGAGyG2EI7VI7TVUKEj+HcZEgyQBzvItVdxRwvsJxJS3nLjiXlIkGSElvMkqNzCzIgbbVBwuJhIQZtJm152vfUct6xxxrJ8U+eGuyp/zu376Gi+l0TWOIOM2aMZzcWIMXuFAptzi1Lcxby1AuOqXrAKjCf9qdBy9kUyhsXUNIEdJE+/Cm8Q7li471vCtHRFvqpX59yynyzQ4bjbORCHcLOQWWCDcxJKO7mmJuq23KpOH4s2htxWEQrMlbJWkhUqTmIhJDqrEmCCLhXMVjMFmefQyFAdoYKlaCBmkx0EAbkjnWnVxfD4V3L2zYDRbzIbYlxamsshTgQEyVpKj/EIGxMXweIwRT6YptvdW2ufLfP0V7DrRK4q12bpeWSh1WHAaSQpSiopCO0cXAT2kZpiYMHUVisQoIsZO1hM+EU/xf4jfxz5U2ypS1wEpSSYgAHKDcJ1JJgC5tUFzimGw8B0DEugGUMqyNgkEQp8SpZEgwgBMj5lXrV4bFLHBKSuVLS3Xp7Lzb57lcpJ8BlccWlDaVFa1QEpGZXnFgJIk7WmrB34fxLcDK1mIm77UjXVJXrtadfGM/8AEXxSXFZcJmw7BSiUJShClLSkAlamwCu9xNhsBWZJmtsMGaaT1H0at/Xa/wA+4jaPSXcX/wBPCXn1Zn1oeDSEJbcSlWXKC4ort3lBUBJ0HhXnOJfU4tS1kqUpRUonUqJkk9SaborTg8P+ncm7b71WuyIbCiiitBAUUUUALd1PiaRS3dT4mkUAFbn9l6lBb3e7sIlIEknvEEX6EedYat5+yzD5jiFZoyhuRffPB8JFV5vkZZi+ZHoTuKm0Ta0/SfewoYxCllOaRAhNtBMgH3oBQ26VSkkAJIVcTE2m19fvSEuhKFZkk98QqQNQO6RsDcSOVc+jXdGY42jKkHe4NtyZEdbW86rsN3QtOoWO+QB80G3kZFW/xDiEKyJbupxQJ1hvKVGJ3tMRrBqG4yjIhKDzJVub7+9qnsUyfxFb2dr3ptKcxy+m3151LCIWJ51LVhQblOw01oEorQggWB8Tt0pZek97bU7xuZ/zXca7B7pPI9ahuolBuMyiJlQGk8+evkKhlbezSs8CcGEUpCVK7XsnioJIShttL57y1QCqFHupmIubgGmZRJEEAaEmNzT/AMJYdKn0JeUWkFp9vtFEZUBbS05gTYWJqPxvBLwrimShztJMSNRJhVvmNpgSPtWbHLpyyhJ23vivT61S/wAjJ0rGkYzNJbUMuhtBm0RO0fmorio+YxXcDwh8BaQysqEKUEpUSlKQTKgBacwjwpXFeHvNpQXWiErAUlRghSSJEEEwYvBvWjqh1dNoS21sjYJzc7Ei/KluYMuKbQglTjq0pSDaMxgSenhpUZsEECbb1afD7E4pCFJCyrNkzCUlzKS0FDdBcCJG46U2SXTFyXZNkc6Kz4k4qW8+DZKktoJQ6ojKp9aVGSuLhsGyW5IAAJlRJrNU7iX1OLUtaipa1FSlHUqUZJPUmmq3YcSxxrv39X5ksKKKKtICiiigAooooAKKKKAFu6nxNIpbup8TSKACvRf2YhSWnj+lRj/6gddsw9a86rYfs9UpJcUCI7og7G9/Sqc/yMfH8x6G46pKSUEypKsxInui2+lvxyqH2gBSVEFJBUAP5kd7fayhTyo7NIJ+ZKrgx3dRtzn0HOkLGVltwgTPK17d6bwRbxrBE2EX4mxiXVN9n+gSSBZOnd6nb1qswZUVchlkxp9fdqkk9n3QPmvtpyPPf1ptaUgwi4vOnei9OVtbGkYaVApOunL2KmPNkAwb/imcU+Gh3rA3NrTyB06U+khSEqTMFMjrN/zSsV+RTuySbab+OlQn2DoBJFXWPaECDedeoFREMmNdd6LKmiBwjBpLyA9IbzDOU/pRPeIkcunkTWoxvFsO4pLYwhLSAUtkLX2mQmSSSSFKzSqDa8GaqlptCD4639ftT/CONO4fMG1QFRmEAgxMdRqdCNazZsf6nxrbXCtpe+u/98wTSNbh/iVL6mmFBxxXaIKSGwgshMAnKFOdoQCubARtWQ+KuOhQcY7EoUFoC5czBKmQpsJQhCUoTA7sgXir7iPGGH8OAvEhp5QT2ymmHAVgDupUrMcwSZkzBBsCQBVPwrhfDg4e3xHaogQEt4hPeO5NiUg2IBkyNLxg8Pjx47m4S12Sb2n20lXp9ebHlJvSaMlcmACZMAQbk2AHidqm4laMEl2XgcWW1NpQ3KyyVqSFlblkpWGwtEJzEFd4g1IxPEsPhkdqjDqaxICwzkcUpsKUAO0IcWpYWgFWUgxJSdqwldvHjeblNR+m/wA6/PpW6aoKKKK6JAUUUUAFFFFABRRRQAUUUUALd1PiaRSndT4mk0AFXXwrxAtOkbLEHxGn59apak8N/wBVFpvSzVxdkp07PZ/3lLzCDCRAynLrATczrv8AU9KZwLa1MhK1QkKUlQOqtRE6RfflUT4Hc7VK2LmQSTKhBTMAJB706Hx5kVxglKVJVY5lT/umuc1RpjJMTxHDhJsZy92+sDfzqtSoSLGSpPpJP9Km4p0rM8gJ6xv6fam0bTBj62oCXJLeWJggEcjSHDsNNoqK65JG1LDwqCLsjYlRN+tJQ7bwBP4/NIfCk95N08v6Ux2wKSRzy+G/vwNQ+CqWh1a7SNdqbbct37nmIkdOUdKazCIn8VwEUuipyFPMGRoZ3Gnnb3aqrifE+zOUEaXA1/sPrU3iHFUtoIJuTZI6RfkOU9KxzzhUoqOpM1pwYurbJHMXilOKzKN9ByAGw6UxRRW5KgCiiigAooooAKKKKACiiigAooooA9JNcoopgCnsJ86fGiillwBtPhP/ANz/AMXP/E09jPmV4r+5oorJItgQF6GuooopWSxh/wB+tdRvRRUiClaVHTov/jRRQwYyK7vRRQVFPxH5z5VGoorXDhDBRRRTgFFFFABRRRQAUUUUAFFFFABRRRQ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data:image/jpeg;base64,/9j/4AAQSkZJRgABAQAAAQABAAD/2wCEAAkGBxQTEhUUExIWFhUXGBgaGBgYGBgaIBgYGhoYGxweGhoaHSggHholHRwcITEiJSkrLy4uFx8zODQsNygtLisBCgoKDg0OGxAQGywkICQsLCwsLCwsNywsLCwsLCwsLCwsLCwvLCwsLCwsLCwsLCwsLywsLCwsLCwsLCwsLCwsLP/AABEIAOEA4AMBIgACEQEDEQH/xAAbAAABBQEBAAAAAAAAAAAAAAAAAgMEBQYBB//EAD4QAAEDAgQDBgUBBwMDBQAAAAECAxEAIQQSMUEFUWETInGBkfAGMqGxwUIHFCNS0eHxM3KCFWKyJDSDksL/xAAZAQACAwEAAAAAAAAAAAAAAAAAAgEDBAX/xAAuEQACAgIBAgQFBAIDAAAAAAAAAQIRAyExEkEEUWFxIjKBobETkdHwwfEUI+H/2gAMAwEAAhEDEQA/APL3okg2AmLb0NNSZmEp06nnS0DOo6ZUki25k+/SpRUkC/1rnt1oRIYRBM3j708k9aj4nGahN7a1X5+ajUKDZPWlwWWIxMIVlNzlT4A5iYP/ABjwJqqa5kVIbUIIPy6zyImPyI69KjLcv7tVsFVoRu9nIuSDNqRmJpxtaknMDf7in3XjmOhG0gElO0qidI3mnsjsR2GFEghCiOgMetaHD4VCk31iBZJi+smx8p3vVLnzG+kAAXMACBWl4a+kIzKAgW8NtKpytlmPboo+K4QNqkKCknQi1wBNtBe/nUVncnQDrc7D3yNX/HsxQOzQEtpTmUdDJvpHgKzzTkGdRuOY9/img24iTSUjriyozYWAtyAgfakFR2p3EIiCNCARf1HkZFNHpToQcd+VEaET5yofimFHNZUnkdx/bpT5H8P/AJW6QL+sj0ppoSelyT0H52HUipWiRjFYBSBmBCknceJFxtcVEq8ZV2koiMwIA+oHqBeqhbJGxqzHNvTLVKxqiiirRgooooAKKKKACiiigAooooA0aHCiRFpNNYlwnzpLzkk1wGsNbsosSdK4cIuflPmI+9KjMco39+lcxjiTcRmJJMTF/wDd7182Td6AcabykJUtJSYkJIVM84NiOf3vUJ5OUkHUEg+Vq4HCDrenlPAmViVc9Af9wAv5RTpNMDjTZVYC55U86oRlsTAvCbRFgQJ6TNNPYibJGUfyg28+dNo3mekVFXyA4kxTmeRTIvS2yahoCZicWt1CUZtLQYGa9rnU7R4a7RVMADvnL0gk+mg8zSVKnWkA1EVXAN2SA4jLlyqI1HeAP/jvafAU/wAUxAkdmpQsJGYxMDSLelqhkUhy9CirsL0OKxZMSBOkkTbwNvOJpC39RAHOBE+P3gQKbyWpBTTqKCx9lZzCNZEVrMKwxiiUlJSuJMC3WL9dKzHD0ST4f51t9a0PBlpbVJzaC4mNb7ZfreqM/pyX4V58GW43w4suFJ0mx51XV6D8YsJdaDiRdMSelefqEGtPh8nXDfI049MqOUUUVeKFFFFABRRRQAUUUUAWjzlz4n70oGluJK82pWkkiB8wkAzFyRrN96ebwi4uI8bek61kckigYQspII8+o0pp9u4jQgEX9R5GR5VJdwyheJHMQR6jekYjUDkEj6SfqTQn5EEMpvXVCKdSkk2HlTiEc/SncgI6aWpNOLbiuKFRYHUK6RXaSBXQYt6UoADXEi9OLTBmL0phok8hzqLARQlrpY1LTkQCSQroPzTiceIu2n30pep9hkvMgpwijoNOdI7EnQE+G1W2Kx6QO4kzbWCB4VWLfUrc+FTGUmDSQq6RfX39KQjEqCioKIJN6QsXobckwY9Kagtl/iMepbJSkxIGY9JjTmfpNUq+HIV/Mk85B+lvvXAokxPvyqaICJ8f7VWrhwO5OTKfEcMWkEiFAakbeIN6g1pMOZGcG4NMcTwqnE5kpko1I/lvr+POr4Zt1IFIoqKkP4FxAzKQoJmM0WmJidJi8VHrQOFFFFABRRRQBcG6ldD6XqRMCmshkgak6UoNgfNcjkYA84v5etYpGcdZbMZh+o5PAGAfvHmelRHlgkq/mJMdCTUlOJULggeX9ZPnNRlGiPIHI6R0rgECnAk72pK76U1gdQu0a+9q4U/933/xSEppzLQAotjn96UVgaJ9YNMgzpvS8tQA+MSTdVx4U0rEk7R06VxVciKhJE2NRepDrSgYNImlAk1LZAlQE6+lCFRNqUE0h1VQt6JOoVzE1ICEpEkd2Pm5c6itA60+ppShB+XlQ+SUGJZy5QJi5mpKFZUQdJkenM0tCB3Qr9It16fSrINjLaN9fDSkcy2MSlwqLHUTzqyBPZBAB7pk63v/AEmoyJXFoj6ipzijl5CbxoaWT2EVoewbyuzWnRCvmbMlKomCRoY8KaxHBWFJBUiDEymwPlQwhJVAPdIBI3Ex9KunGcsjURbwiiMnF6ZdCKlyZ3FfCiFJJbJSQNzI8xE+k1k8XhlNqKViCPr1HMV6ahZCAmDJt5Daq/i3Bu3ChYGe5zFjqdfEfmr4Zmn8Q08WrieeUU/jMItpRQtMEfXqOlMVrKC/R8yzyCvqcv8A+p8qQdIqQ6IIG1z0JJPrAt0INNqR9KwXszkciudne1vGnj9KQoSJ3pkwOLpANFKSmpAGzeuLvaudKebEQTRwAwhMU42ZMmjJPia4LeVDdkjzir0wVU4t216bUN6iKogECZpxDYgncUlsU8xeQKGyRpNzzHOpHZA7UhNKnrStkWTEYMQfC1+e1dwGAMknQ7b1CIOnrV43IFVttFkNsS4wNB19KUlFoOnvSnmkXHI611bmWRAIPObHp1pS9IStgKm5AF7AT/Y1HUyZISCU9anMkXN9vHTmev2p0PC/+aB+lMhYVogyBpfTX2atlOZj4jb0rpe0A2rrCEzcdaC6EKGn1zlIEGbx79xU1owIG+ba4IiouIbg2BO/5t1p5JIjSfr4f2qbscMXw5pxMOpCgAbnXfQi++1Zv454Aw3hcNicOkozfw3U7FYK4UJuCcip2sNL1r8O4lRSlRygkAqP6UkxttefKnvjLDN/uzuGGVJ7J5zJnStTZaDbqc+XQnK4P/kNZ8viXiy40m+d+VVv+f6ivJFUebgBRKdwSU/cjwt9+dMPbVwOEKJBIN9OtLW8kwVSSNwQJHX61tppnMOlXWuOJ02oLkosIAVp5ffWfKuA3qCRppudRFcSTP2qwCglMrt6En/jM+ZjWoycUbxAG1gT6kT+Ka2woYAzdOvSpWUFJgGQB5mjGDQk3KUmecgf402peGxCREe+pqG9WiUMIQUgnp6TTWaTerXF4XMg5bn71UqEHnt4Gpi7Jao72JVaRXGwaWhU7X+tSmgQbg/KOV/elDdC0R3GDoNR9q4yCDapzTt5iBG3vTWp7KUHvZgeluu35pHMZRT4KR1N71xAFTXoBkj1kT6GkcPZCpJ0HppU3oXp3Q9hUbA3IBqSHDYAx084mhLQRqJnTXlzmk4dEKtrF/vSF0Y0WbTfO0AetMtNlRHsU+oSm24+wqbweCAbQL+hpEXxVlc60RtffnQqyATpr+KvW8Cp13ImLiVk6NpkSpVxAEj6VY8XewmIZDbZdT+7ocWhBTqAkE3kwDHOZOkVRk8QoTUavzrsu1+7/ktUTJ4TOZMb1NQ5Ak1xp0JGm3uTsZpp1w8h3tum02n0tWka60h9lSiTrl9wKmus5ZBIKuXLlTbTkyIjYnwuIHiaaZxBzlA2AEwTf3tQST2sDAzuOJbbINzJUqJByCIiREqIGusVRcUx7anMfikJUlssrTCiCS6+OzAtzlxQHJBNaH4o4W84tqG1JQpKAhSpASEIGftN05bkkiIBIrzH4n4wlwhliRh2ySCbF1ZsXFjmRZI/Sm2pUTlwR/5Ek078/JK9r3dV735UUZZbGVq7xHU/em5qbxfhymlgG4PyxuDp5/3ps8NcuQhQ013m9udq6muTI8buhDbxFhpM3AN/MWqSMavLY3AvIBBHOCNR+elQRvJiNqcwyrkxoCfHaPr5xSSiuRBCzNzrzpxKSLc/f9K62kefXSrVrD5om1tYmLUSlQ0Y2RHsOSkEagAEeGhA5Ea9ZpKcNuSEjcm8eVWn7vpzEEeP9vzTLjRCp7pB1kAX8t6q6mS4UO8PWkpy59N+ZqNj0pgwN5kTBNNhkGQiQbApP4I19KnpYBb/AJY2Pveo4dkraKVswQYqyw76TKoJI20t96aQwpajCRcSI0gW584H1qYnB3cQLQAob3gg/j060z2EYsZ7RSyIEGRG0Hy0EHlUx7CJSkqJ0i2sgHeNKg4Tuqgp3iCdwbf5q4xiAoFIJCtRFpjrz3pXotirWzLvOEwNtpm3hO1P8OSZgAGZsSBoJ+ooe4erfUKIkXjY/WrTh3DVIMyDoL+R0nb81Y5KiuMW5C0pzZVScsCNIIE/WIpTbEq02H0p0QLfyjfQHepWHasDuRefdtftVTei+rOOtlIFK4e5kOYb69RXHtgTNKYI0iOf9BSjdy3S8hHaFxClhxopyzlgEpIIMEAgpBuD4VP4bwkENuoaX2TqVNuIUsSgLEBeYCSgjoLptMg1SutlZbShOZahAA1iCf1WgAHXQA1uMBxRhvFOIcSovqADi8uUOBKQQcoUQmACTNxA6iuX4/JLGv8ArTbabaXktcdueebXdXV/c8+4g+krPYoKUEjKk94xItcyT0vr0rTcKweHQtCMYn+I4DkQTEFImDcQpXeAkj5TzFZzhqx2w7wTBBClaJIVqegm/SrA8JnFrdyIU2UvOMsyFF4EZwUgSktwpEmb3AzG1aPFaj0dTWnvvr1+7+7SC64IhUgZwgEJClgBVlDvGyuR2I2qZhcEsoef7F1SG0BSezOVZIU3JQSkyEpzKiDdI0pZ44vBJPauZnVuh11oEAR384ci0rzCUXjJe9qofiP4hdbUl3FFv97aCkstJKVKQVR/ExCkkiUD5UG5UZIAnNLnmyVCKW+93fnS067OXZOyuU0lRB/ad8TleIew7UpROV4mCpakkHIFRIaQoQEjUgkzaMDSlrJJJJJNyTeSedJrs+G8PHw+JY49vv6maTt2erYzh4UT3QbGJE3M0ljhZSm3diDfkPyKscI83iiVYZYVcki4yHaUm4vztanlrcTBcQq+pNgJ5Wg+A51jaktGuk9lLiuGoeGVbQzj9QEEiDExqBNqy+N4UtjtFRLURmHNR7o56x6GvRS3ZKtiYt+azHFMeoqdYdbKW3LNLgyQNZg3ExfbMJHJoTk9CZMcWjLhZBynSJ8Qbz6VbNPpSlMAwf8AE30vVRjsEpheRyNAQQZkH7EaRzFAdmL2GlPKJh3Fl722sGbRI51VuuzobyZqQXyLo0GgPv3FR1CTmIgHl7j/ABSJEy2NFRNz7NP4NcKB2UcusAzYz6zTCmj5VLwHdUNNbGNLX+hqXwLGLvZJZdSkzoCI6eO8f1jxqanFN5iU94mb7Ta8+W3KllghWUolOY7G4mRTrrACTCYN46+7VX1I0q1wR3WcxBMdIkRuCLz606hE2zyPK2m4Fdwzes3j7daUyu5KdBpO20elAyJLbCAkkIOYmZ5zvemsO9uUgnYTYxvy/pS88xMiPrYiPfKhhuVBRnWPfWoLEvIYSkqHeAk6xsZ0qSogGI/vVjgeHFaghsZlGSBpz1JsBFTuH8IQtJTOd2/fQVFDchPZ5yEQcxzSQSABJNUZfEQhz/r19vzwtkqJnHm+8DPO3lp+afw+HiSfTkT7+tIzFQIsCd9+dSCmPp9fzV1kpdx/gy4xDEqygLSJIBhJsRB1CgSCToFGrPDcGKHmQMxU+093csBsqQtMEgmSDIOkTUDhHClYhUq/00KTnG5BPyjlInvGEjc89NhirJ2brqFuPuuFESoIStsuEmYPZlUSORV5czxmbpm+h9qa+jr9rtrX3HSMPxHD9kSkylYWUrn6xzFq0OC4i6+4HcqA22FpUqFlKEqylffzSLAQhJAEgAXqx+MMQ2nDh5tLTbsnJDbTmcKKgkhQQrKVISogkx3Sm+o88xvGnHAkOrUQmQBASEgmTASAB5CTFWYZvxcFJxSq1vt50uH72JKSiyO+yMRjktgQ0t/KATo2VyqecInnpWO4vje2feeIjtHFrjlnUVfmtvwlv/1jKRbMHETv/EbcQI5QVTPSvPa6/hUv1GvKK+7d/hGVhRRRW8gksYtxpwrbWpCgTdJIOvMVvPh/9pqxlbxacyNO0QIUP9yflUPCD41567qfE0ilcU+SU2j3xKGVtjEYdWdtRzHKOYIPUGdudQF4VKwZ0Mi20yLctDXmHwx8UvYMwnvtEypsmATAEgxIMDWvX1rC0NuNd1LyUqE6gqAIEJMT+TWDxGNxdo1Y5KSopOJ/D4eQlIQAEEAFIAhFojytHKsqfhVUKAPfBsRoddfHnXprWAcQErzJMfymbbzUDizcLPdPIeXh0j/NIpyiiZQhLk8vfZU2crqFNq6ix9Kl8OaECF5pN09NvfStPjkqVZaMwVzO2lxzrOuYdCXkZBlVN40FNdoyyw9DtEnGcNlMg3TztYgb87xVWwqO6RIvvVhxXFKKlCO7Nh0Gk1Wtg66/io7FeRUxzDuAa6dN6nnFSglJOYDQXPPztHpVe4zoafwYlSbXmfLeldciRk1oUhS1QBOnXluatMPh4Ak8vuLTUPAqdMhJSBMwUqm53VOsdKt0pNhIM+XpUl+OPcWsbmf89N6WhMDn4x9qS6gRG8fWkNqgzIPL371pDUjS8PxOHYQFqUVKUiFBGee8FAp/SkACO8FEkk6AVE7VH7s52Tb8FSAtRgpATMSpIEE5oy/WkYHhQLSHlnOlailDSJzKXKhlJ0SLTIkwRa4rUf8ATBh8GstpQB3lZnZWMqlAgw3nBypCNoOUEiuPnzYsU9Nybklt60+Po/R/Zj1owyeXhSlquOXOp/FsGOzD6C0QpWVwNuEpSslRSQFJCgkpvEWII2qtUr1jX8108WRTjaFRY8Bx7bLi+1SSlxsogRMGCYzRypDmKdbwwVlTllxpDhKsyc4SpSQJgAhOsaFQESZqlqk66g35RV1iOJNstIKkJcaKUltBiBikJOYrB1B7Qk6yFI5QKc+NKSlFW21r2T49a+lJkt6KfhK0oaxLryQW1lCUIUlwFbkOlCkqSRCR3iZsYIqlwozKzBOg5mpqsW5iJS4s5bFLYlLaClOQZEfKnu2tzNCYbHhuBWnHFpuUuX+3FFD2RcGtSVuumxZw7609FKT2afRTgPlWBrW/GPFOyW9g2gMoKUPOGSp1bZEi9kNhYslI/SCSTpkq3eEi6eR96r27fl/3RVIKKKK1ii3dT4mkUt3U+JpFABXsnwO523DmzqpBLZ8Enu/QgV43Xqv7InS4w6yLFKwZjZQ+8pPqKpzq4luJ/Eei/D7C1tqQhKcxAXKiYI0g8yZFrfY1E+I8AppZCxKdUqSnUQSQT0pDWLWgqT2ihlzfKdQSB6zBm+mhp7ifFVONkuQdgDeAB973NYk49Fd0aKfVZlHFAgqFomZ5C9/KshiVgukp1gC3OK1b6PmiCO9reBG8edZFxjK6tObvA6g84+00uMTMnol4hlTmUZpJ1MRaBrfYTeoakgfpnxP9IqU04oSegHjcH8GkvAEghQN9BNPQjimN5zF8sDmkbnwmpOAaT3joRYXtebjfQRvrTS4y6c/WnsIixIOqVAxy2jziq5KkUOKTEtOEEBBsfA1OwyjvP9Kh4dnKfHy0q14dgXXjDaFKMgWGkmATyE7+NLOairbpFmNMQVXM1zLqT760vG4VxvKVAZTMLBCkq/2qSSCekzUjhXzdqoS22CpUiylD5ESNSV5RHU7A0jyJQ6lv+8F9lqxiEYZIYLZW44hRWELAUlSwpASQAbhBkDm4bGn8X8OJcbPYNrDrYBXK0HN0WkLORYG0CYPKsyl5YX2mchZUVFQJ+YkkmZkXOs1fcH4viHHFtlxQC23MxQhClqASowkgBRXyk786xZsOXGv1INXy7bp/Tyq9EqXYznbACIJ8j96QnECO7E8ifpfQVbYppL+LCUOApcKcywMknIFOqAVZJkLMHeo3EeLw4WwywW0FSEpyhUpClXD3+pJJnMlQGltq1/qt0kttW1xX/v7erQsnRe8L+HFIUU4hAPc7wSslaJzELOXu5e6RdW4qiXx9lthxptbrinkEQttCEJzZQVf6ijnyZhI5jlUXinEi4ltsJyNNhUJKsxJUZUVLgE7C+gSPOsQ2FLvtVePBOVyzPy121+/2f1fJDn5C8E4pAg2J3A0FPBpLnaFa8jbaQXHFCyQbDS5WTZKU3JGwBIP3TMZm+0ny18KpvjrEdmpOCRZLULc/731pBM9EJIQBtCj+qtiTnJQjy/sly/wvdlbeip+KOIt4jErdaSoBWUkqABWuBnWUgkJKlSqATE61U0UV0scFCKiuFoqYUUUU4C3dT4mkUt3U+JpFABXqH7HpSl0kEAqTBg3IChbnXl9eqfskxJLLiCowlUJmISFCTpeSary/KWY/mNnjEJK0hIJXc67dAPTzpp1oZZ1BMX5+XjUsq7Neby25c/I1GSohHQ5lC06ymOZIUdRzrm5FbNkeCu4y6pLJISCogxYXAsdRvp5VgOGgq/iWBUCpUiYi0DN/MZPoK13xTxAlpKGwEqHcmdSRMzz1EaXrKYZKkFSE6JCSdDrB5c9ulTCKSM+XckTmkZkFJIBHeBAAB1sQB7mo+GEL7wjUEEfjenVuJPyqj3euKfgAK73KDePyOn2qeOCGy7xq2y13EyREq6+B0rNdupJBB6bHlpVjhnUqQoXm2wH0kzvVc6kzIlJFwRaI0IqOSub6qZecOQWv4uIShPcWW21JK1LJSoIUW1GAgLIVK/my2CpqxHGAGyG2EI7VI7TVUKEj+HcZEgyQBzvItVdxRwvsJxJS3nLjiXlIkGSElvMkqNzCzIgbbVBwuJhIQZtJm152vfUct6xxxrJ8U+eGuyp/zu376Gi+l0TWOIOM2aMZzcWIMXuFAptzi1Lcxby1AuOqXrAKjCf9qdBy9kUyhsXUNIEdJE+/Cm8Q7li471vCtHRFvqpX59yynyzQ4bjbORCHcLOQWWCDcxJKO7mmJuq23KpOH4s2htxWEQrMlbJWkhUqTmIhJDqrEmCCLhXMVjMFmefQyFAdoYKlaCBmkx0EAbkjnWnVxfD4V3L2zYDRbzIbYlxamsshTgQEyVpKj/EIGxMXweIwRT6YptvdW2ufLfP0V7DrRK4q12bpeWSh1WHAaSQpSiopCO0cXAT2kZpiYMHUVisQoIsZO1hM+EU/xf4jfxz5U2ypS1wEpSSYgAHKDcJ1JJgC5tUFzimGw8B0DEugGUMqyNgkEQp8SpZEgwgBMj5lXrV4bFLHBKSuVLS3Xp7Lzb57lcpJ8BlccWlDaVFa1QEpGZXnFgJIk7WmrB34fxLcDK1mIm77UjXVJXrtadfGM/8AEXxSXFZcJmw7BSiUJShClLSkAlamwCu9xNhsBWZJmtsMGaaT1H0at/Xa/wA+4jaPSXcX/wBPCXn1Zn1oeDSEJbcSlWXKC4ort3lBUBJ0HhXnOJfU4tS1kqUpRUonUqJkk9SaborTg8P+ncm7b71WuyIbCiiitBAUUUUALd1PiaRS3dT4mkUAFbn9l6lBb3e7sIlIEknvEEX6EedYat5+yzD5jiFZoyhuRffPB8JFV5vkZZi+ZHoTuKm0Ta0/SfewoYxCllOaRAhNtBMgH3oBQ26VSkkAJIVcTE2m19fvSEuhKFZkk98QqQNQO6RsDcSOVc+jXdGY42jKkHe4NtyZEdbW86rsN3QtOoWO+QB80G3kZFW/xDiEKyJbupxQJ1hvKVGJ3tMRrBqG4yjIhKDzJVub7+9qnsUyfxFb2dr3ptKcxy+m3151LCIWJ51LVhQblOw01oEorQggWB8Tt0pZek97bU7xuZ/zXca7B7pPI9ahuolBuMyiJlQGk8+evkKhlbezSs8CcGEUpCVK7XsnioJIShttL57y1QCqFHupmIubgGmZRJEEAaEmNzT/AMJYdKn0JeUWkFp9vtFEZUBbS05gTYWJqPxvBLwrimShztJMSNRJhVvmNpgSPtWbHLpyyhJ23vivT61S/wAjJ0rGkYzNJbUMuhtBm0RO0fmorio+YxXcDwh8BaQysqEKUEpUSlKQTKgBacwjwpXFeHvNpQXWiErAUlRghSSJEEEwYvBvWjqh1dNoS21sjYJzc7Ei/KluYMuKbQglTjq0pSDaMxgSenhpUZsEECbb1afD7E4pCFJCyrNkzCUlzKS0FDdBcCJG46U2SXTFyXZNkc6Kz4k4qW8+DZKktoJQ6ojKp9aVGSuLhsGyW5IAAJlRJrNU7iX1OLUtaipa1FSlHUqUZJPUmmq3YcSxxrv39X5ksKKKKtICiiigAooooAKKKKAFu6nxNIpbup8TSKACvRf2YhSWnj+lRj/6gddsw9a86rYfs9UpJcUCI7og7G9/Sqc/yMfH8x6G46pKSUEypKsxInui2+lvxyqH2gBSVEFJBUAP5kd7fayhTyo7NIJ+ZKrgx3dRtzn0HOkLGVltwgTPK17d6bwRbxrBE2EX4mxiXVN9n+gSSBZOnd6nb1qswZUVchlkxp9fdqkk9n3QPmvtpyPPf1ptaUgwi4vOnei9OVtbGkYaVApOunL2KmPNkAwb/imcU+Gh3rA3NrTyB06U+khSEqTMFMjrN/zSsV+RTuySbab+OlQn2DoBJFXWPaECDedeoFREMmNdd6LKmiBwjBpLyA9IbzDOU/pRPeIkcunkTWoxvFsO4pLYwhLSAUtkLX2mQmSSSSFKzSqDa8GaqlptCD4639ftT/CONO4fMG1QFRmEAgxMdRqdCNazZsf6nxrbXCtpe+u/98wTSNbh/iVL6mmFBxxXaIKSGwgshMAnKFOdoQCubARtWQ+KuOhQcY7EoUFoC5czBKmQpsJQhCUoTA7sgXir7iPGGH8OAvEhp5QT2ymmHAVgDupUrMcwSZkzBBsCQBVPwrhfDg4e3xHaogQEt4hPeO5NiUg2IBkyNLxg8Pjx47m4S12Sb2n20lXp9ebHlJvSaMlcmACZMAQbk2AHidqm4laMEl2XgcWW1NpQ3KyyVqSFlblkpWGwtEJzEFd4g1IxPEsPhkdqjDqaxICwzkcUpsKUAO0IcWpYWgFWUgxJSdqwldvHjeblNR+m/wA6/PpW6aoKKKK6JAUUUUAFFFFABRRRQAUUUUALd1PiaRSndT4mk0AFXXwrxAtOkbLEHxGn59apak8N/wBVFpvSzVxdkp07PZ/3lLzCDCRAynLrATczrv8AU9KZwLa1MhK1QkKUlQOqtRE6RfflUT4Hc7VK2LmQSTKhBTMAJB706Hx5kVxglKVJVY5lT/umuc1RpjJMTxHDhJsZy92+sDfzqtSoSLGSpPpJP9Km4p0rM8gJ6xv6fam0bTBj62oCXJLeWJggEcjSHDsNNoqK65JG1LDwqCLsjYlRN+tJQ7bwBP4/NIfCk95N08v6Ux2wKSRzy+G/vwNQ+CqWh1a7SNdqbbct37nmIkdOUdKazCIn8VwEUuipyFPMGRoZ3Gnnb3aqrifE+zOUEaXA1/sPrU3iHFUtoIJuTZI6RfkOU9KxzzhUoqOpM1pwYurbJHMXilOKzKN9ByAGw6UxRRW5KgCiiigAooooAKKKKACiiigAooooA9JNcoopgCnsJ86fGiillwBtPhP/ANz/AMXP/E09jPmV4r+5oorJItgQF6GuooopWSxh/wB+tdRvRRUiClaVHTov/jRRQwYyK7vRRQVFPxH5z5VGoorXDhDBRRRTgFFFFABRRRQAUUUUAFFFFABRRRQ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data:image/jpeg;base64,/9j/4AAQSkZJRgABAQAAAQABAAD/2wCEAAkGBxQTEhUUExIWFhUXGBgaGBgYGBgaIBgYGhoYGxweGhoaHSggHholHRwcITEiJSkrLy4uFx8zODQsNygtLisBCgoKDg0OGxAQGywkICQsLCwsLCwsNywsLCwsLCwsLCwsLCwvLCwsLCwsLCwsLCwsLywsLCwsLCwsLCwsLCwsLP/AABEIAOEA4AMBIgACEQEDEQH/xAAbAAABBQEBAAAAAAAAAAAAAAAAAgMEBQYBB//EAD4QAAEDAgQDBgUBBwMDBQAAAAECAxEAIQQSMUEFUWETInGBkfAGMqGxwUIHFCNS0eHxM3KCFWKyJDSDksL/xAAZAQACAwEAAAAAAAAAAAAAAAAAAgEDBAX/xAAuEQACAgIBAgQFBAIDAAAAAAAAAQIRAyExEkEEUWFxIjKBobETkdHwwfEUI+H/2gAMAwEAAhEDEQA/APL3okg2AmLb0NNSZmEp06nnS0DOo6ZUki25k+/SpRUkC/1rnt1oRIYRBM3j708k9aj4nGahN7a1X5+ajUKDZPWlwWWIxMIVlNzlT4A5iYP/ABjwJqqa5kVIbUIIPy6zyImPyI69KjLcv7tVsFVoRu9nIuSDNqRmJpxtaknMDf7in3XjmOhG0gElO0qidI3mnsjsR2GFEghCiOgMetaHD4VCk31iBZJi+smx8p3vVLnzG+kAAXMACBWl4a+kIzKAgW8NtKpytlmPboo+K4QNqkKCknQi1wBNtBe/nUVncnQDrc7D3yNX/HsxQOzQEtpTmUdDJvpHgKzzTkGdRuOY9/img24iTSUjriyozYWAtyAgfakFR2p3EIiCNCARf1HkZFNHpToQcd+VEaET5yofimFHNZUnkdx/bpT5H8P/AJW6QL+sj0ppoSelyT0H52HUipWiRjFYBSBmBCknceJFxtcVEq8ZV2koiMwIA+oHqBeqhbJGxqzHNvTLVKxqiiirRgooooAKKKKACiiigAooooA0aHCiRFpNNYlwnzpLzkk1wGsNbsosSdK4cIuflPmI+9KjMco39+lcxjiTcRmJJMTF/wDd7182Td6AcabykJUtJSYkJIVM84NiOf3vUJ5OUkHUEg+Vq4HCDrenlPAmViVc9Af9wAv5RTpNMDjTZVYC55U86oRlsTAvCbRFgQJ6TNNPYibJGUfyg28+dNo3mekVFXyA4kxTmeRTIvS2yahoCZicWt1CUZtLQYGa9rnU7R4a7RVMADvnL0gk+mg8zSVKnWkA1EVXAN2SA4jLlyqI1HeAP/jvafAU/wAUxAkdmpQsJGYxMDSLelqhkUhy9CirsL0OKxZMSBOkkTbwNvOJpC39RAHOBE+P3gQKbyWpBTTqKCx9lZzCNZEVrMKwxiiUlJSuJMC3WL9dKzHD0ST4f51t9a0PBlpbVJzaC4mNb7ZfreqM/pyX4V58GW43w4suFJ0mx51XV6D8YsJdaDiRdMSelefqEGtPh8nXDfI049MqOUUUVeKFFFFABRRRQAUUUUAWjzlz4n70oGluJK82pWkkiB8wkAzFyRrN96ebwi4uI8bek61kckigYQspII8+o0pp9u4jQgEX9R5GR5VJdwyheJHMQR6jekYjUDkEj6SfqTQn5EEMpvXVCKdSkk2HlTiEc/SncgI6aWpNOLbiuKFRYHUK6RXaSBXQYt6UoADXEi9OLTBmL0phok8hzqLARQlrpY1LTkQCSQroPzTiceIu2n30pep9hkvMgpwijoNOdI7EnQE+G1W2Kx6QO4kzbWCB4VWLfUrc+FTGUmDSQq6RfX39KQjEqCioKIJN6QsXobckwY9Kagtl/iMepbJSkxIGY9JjTmfpNUq+HIV/Mk85B+lvvXAokxPvyqaICJ8f7VWrhwO5OTKfEcMWkEiFAakbeIN6g1pMOZGcG4NMcTwqnE5kpko1I/lvr+POr4Zt1IFIoqKkP4FxAzKQoJmM0WmJidJi8VHrQOFFFFABRRRQBcG6ldD6XqRMCmshkgak6UoNgfNcjkYA84v5etYpGcdZbMZh+o5PAGAfvHmelRHlgkq/mJMdCTUlOJULggeX9ZPnNRlGiPIHI6R0rgECnAk72pK76U1gdQu0a+9q4U/933/xSEppzLQAotjn96UVgaJ9YNMgzpvS8tQA+MSTdVx4U0rEk7R06VxVciKhJE2NRepDrSgYNImlAk1LZAlQE6+lCFRNqUE0h1VQt6JOoVzE1ICEpEkd2Pm5c6itA60+ppShB+XlQ+SUGJZy5QJi5mpKFZUQdJkenM0tCB3Qr9It16fSrINjLaN9fDSkcy2MSlwqLHUTzqyBPZBAB7pk63v/AEmoyJXFoj6ipzijl5CbxoaWT2EVoewbyuzWnRCvmbMlKomCRoY8KaxHBWFJBUiDEymwPlQwhJVAPdIBI3Ex9KunGcsjURbwiiMnF6ZdCKlyZ3FfCiFJJbJSQNzI8xE+k1k8XhlNqKViCPr1HMV6ahZCAmDJt5Daq/i3Bu3ChYGe5zFjqdfEfmr4Zmn8Q08WrieeUU/jMItpRQtMEfXqOlMVrKC/R8yzyCvqcv8A+p8qQdIqQ6IIG1z0JJPrAt0INNqR9KwXszkciudne1vGnj9KQoSJ3pkwOLpANFKSmpAGzeuLvaudKebEQTRwAwhMU42ZMmjJPia4LeVDdkjzir0wVU4t216bUN6iKogECZpxDYgncUlsU8xeQKGyRpNzzHOpHZA7UhNKnrStkWTEYMQfC1+e1dwGAMknQ7b1CIOnrV43IFVttFkNsS4wNB19KUlFoOnvSnmkXHI611bmWRAIPObHp1pS9IStgKm5AF7AT/Y1HUyZISCU9anMkXN9vHTmev2p0PC/+aB+lMhYVogyBpfTX2atlOZj4jb0rpe0A2rrCEzcdaC6EKGn1zlIEGbx79xU1owIG+ba4IiouIbg2BO/5t1p5JIjSfr4f2qbscMXw5pxMOpCgAbnXfQi++1Zv454Aw3hcNicOkozfw3U7FYK4UJuCcip2sNL1r8O4lRSlRygkAqP6UkxttefKnvjLDN/uzuGGVJ7J5zJnStTZaDbqc+XQnK4P/kNZ8viXiy40m+d+VVv+f6ivJFUebgBRKdwSU/cjwt9+dMPbVwOEKJBIN9OtLW8kwVSSNwQJHX61tppnMOlXWuOJ02oLkosIAVp5ffWfKuA3qCRppudRFcSTP2qwCglMrt6En/jM+ZjWoycUbxAG1gT6kT+Ka2woYAzdOvSpWUFJgGQB5mjGDQk3KUmecgf402peGxCREe+pqG9WiUMIQUgnp6TTWaTerXF4XMg5bn71UqEHnt4Gpi7Jao72JVaRXGwaWhU7X+tSmgQbg/KOV/elDdC0R3GDoNR9q4yCDapzTt5iBG3vTWp7KUHvZgeluu35pHMZRT4KR1N71xAFTXoBkj1kT6GkcPZCpJ0HppU3oXp3Q9hUbA3IBqSHDYAx084mhLQRqJnTXlzmk4dEKtrF/vSF0Y0WbTfO0AetMtNlRHsU+oSm24+wqbweCAbQL+hpEXxVlc60RtffnQqyATpr+KvW8Cp13ImLiVk6NpkSpVxAEj6VY8XewmIZDbZdT+7ocWhBTqAkE3kwDHOZOkVRk8QoTUavzrsu1+7/ktUTJ4TOZMb1NQ5Ak1xp0JGm3uTsZpp1w8h3tum02n0tWka60h9lSiTrl9wKmus5ZBIKuXLlTbTkyIjYnwuIHiaaZxBzlA2AEwTf3tQST2sDAzuOJbbINzJUqJByCIiREqIGusVRcUx7anMfikJUlssrTCiCS6+OzAtzlxQHJBNaH4o4W84tqG1JQpKAhSpASEIGftN05bkkiIBIrzH4n4wlwhliRh2ySCbF1ZsXFjmRZI/Sm2pUTlwR/5Ek078/JK9r3dV735UUZZbGVq7xHU/em5qbxfhymlgG4PyxuDp5/3ps8NcuQhQ013m9udq6muTI8buhDbxFhpM3AN/MWqSMavLY3AvIBBHOCNR+elQRvJiNqcwyrkxoCfHaPr5xSSiuRBCzNzrzpxKSLc/f9K62kefXSrVrD5om1tYmLUSlQ0Y2RHsOSkEagAEeGhA5Ea9ZpKcNuSEjcm8eVWn7vpzEEeP9vzTLjRCp7pB1kAX8t6q6mS4UO8PWkpy59N+ZqNj0pgwN5kTBNNhkGQiQbApP4I19KnpYBb/AJY2Pveo4dkraKVswQYqyw76TKoJI20t96aQwpajCRcSI0gW584H1qYnB3cQLQAob3gg/j060z2EYsZ7RSyIEGRG0Hy0EHlUx7CJSkqJ0i2sgHeNKg4Tuqgp3iCdwbf5q4xiAoFIJCtRFpjrz3pXotirWzLvOEwNtpm3hO1P8OSZgAGZsSBoJ+ooe4erfUKIkXjY/WrTh3DVIMyDoL+R0nb81Y5KiuMW5C0pzZVScsCNIIE/WIpTbEq02H0p0QLfyjfQHepWHasDuRefdtftVTei+rOOtlIFK4e5kOYb69RXHtgTNKYI0iOf9BSjdy3S8hHaFxClhxopyzlgEpIIMEAgpBuD4VP4bwkENuoaX2TqVNuIUsSgLEBeYCSgjoLptMg1SutlZbShOZahAA1iCf1WgAHXQA1uMBxRhvFOIcSovqADi8uUOBKQQcoUQmACTNxA6iuX4/JLGv8ArTbabaXktcdueebXdXV/c8+4g+krPYoKUEjKk94xItcyT0vr0rTcKweHQtCMYn+I4DkQTEFImDcQpXeAkj5TzFZzhqx2w7wTBBClaJIVqegm/SrA8JnFrdyIU2UvOMsyFF4EZwUgSktwpEmb3AzG1aPFaj0dTWnvvr1+7+7SC64IhUgZwgEJClgBVlDvGyuR2I2qZhcEsoef7F1SG0BSezOVZIU3JQSkyEpzKiDdI0pZ44vBJPauZnVuh11oEAR384ci0rzCUXjJe9qofiP4hdbUl3FFv97aCkstJKVKQVR/ExCkkiUD5UG5UZIAnNLnmyVCKW+93fnS067OXZOyuU0lRB/ad8TleIew7UpROV4mCpakkHIFRIaQoQEjUgkzaMDSlrJJJJJNyTeSedJrs+G8PHw+JY49vv6maTt2erYzh4UT3QbGJE3M0ljhZSm3diDfkPyKscI83iiVYZYVcki4yHaUm4vztanlrcTBcQq+pNgJ5Wg+A51jaktGuk9lLiuGoeGVbQzj9QEEiDExqBNqy+N4UtjtFRLURmHNR7o56x6GvRS3ZKtiYt+azHFMeoqdYdbKW3LNLgyQNZg3ExfbMJHJoTk9CZMcWjLhZBynSJ8Qbz6VbNPpSlMAwf8AE30vVRjsEpheRyNAQQZkH7EaRzFAdmL2GlPKJh3Fl722sGbRI51VuuzobyZqQXyLo0GgPv3FR1CTmIgHl7j/ABSJEy2NFRNz7NP4NcKB2UcusAzYz6zTCmj5VLwHdUNNbGNLX+hqXwLGLvZJZdSkzoCI6eO8f1jxqanFN5iU94mb7Ta8+W3KllghWUolOY7G4mRTrrACTCYN46+7VX1I0q1wR3WcxBMdIkRuCLz606hE2zyPK2m4Fdwzes3j7daUyu5KdBpO20elAyJLbCAkkIOYmZ5zvemsO9uUgnYTYxvy/pS88xMiPrYiPfKhhuVBRnWPfWoLEvIYSkqHeAk6xsZ0qSogGI/vVjgeHFaghsZlGSBpz1JsBFTuH8IQtJTOd2/fQVFDchPZ5yEQcxzSQSABJNUZfEQhz/r19vzwtkqJnHm+8DPO3lp+afw+HiSfTkT7+tIzFQIsCd9+dSCmPp9fzV1kpdx/gy4xDEqygLSJIBhJsRB1CgSCToFGrPDcGKHmQMxU+093csBsqQtMEgmSDIOkTUDhHClYhUq/00KTnG5BPyjlInvGEjc89NhirJ2brqFuPuuFESoIStsuEmYPZlUSORV5czxmbpm+h9qa+jr9rtrX3HSMPxHD9kSkylYWUrn6xzFq0OC4i6+4HcqA22FpUqFlKEqylffzSLAQhJAEgAXqx+MMQ2nDh5tLTbsnJDbTmcKKgkhQQrKVISogkx3Sm+o88xvGnHAkOrUQmQBASEgmTASAB5CTFWYZvxcFJxSq1vt50uH72JKSiyO+yMRjktgQ0t/KATo2VyqecInnpWO4vje2feeIjtHFrjlnUVfmtvwlv/1jKRbMHETv/EbcQI5QVTPSvPa6/hUv1GvKK+7d/hGVhRRRW8gksYtxpwrbWpCgTdJIOvMVvPh/9pqxlbxacyNO0QIUP9yflUPCD41567qfE0ilcU+SU2j3xKGVtjEYdWdtRzHKOYIPUGdudQF4VKwZ0Mi20yLctDXmHwx8UvYMwnvtEypsmATAEgxIMDWvX1rC0NuNd1LyUqE6gqAIEJMT+TWDxGNxdo1Y5KSopOJ/D4eQlIQAEEAFIAhFojytHKsqfhVUKAPfBsRoddfHnXprWAcQErzJMfymbbzUDizcLPdPIeXh0j/NIpyiiZQhLk8vfZU2crqFNq6ix9Kl8OaECF5pN09NvfStPjkqVZaMwVzO2lxzrOuYdCXkZBlVN40FNdoyyw9DtEnGcNlMg3TztYgb87xVWwqO6RIvvVhxXFKKlCO7Nh0Gk1Wtg66/io7FeRUxzDuAa6dN6nnFSglJOYDQXPPztHpVe4zoafwYlSbXmfLeldciRk1oUhS1QBOnXluatMPh4Ak8vuLTUPAqdMhJSBMwUqm53VOsdKt0pNhIM+XpUl+OPcWsbmf89N6WhMDn4x9qS6gRG8fWkNqgzIPL371pDUjS8PxOHYQFqUVKUiFBGee8FAp/SkACO8FEkk6AVE7VH7s52Tb8FSAtRgpATMSpIEE5oy/WkYHhQLSHlnOlailDSJzKXKhlJ0SLTIkwRa4rUf8ATBh8GstpQB3lZnZWMqlAgw3nBypCNoOUEiuPnzYsU9Nybklt60+Po/R/Zj1owyeXhSlquOXOp/FsGOzD6C0QpWVwNuEpSslRSQFJCgkpvEWII2qtUr1jX8108WRTjaFRY8Bx7bLi+1SSlxsogRMGCYzRypDmKdbwwVlTllxpDhKsyc4SpSQJgAhOsaFQESZqlqk66g35RV1iOJNstIKkJcaKUltBiBikJOYrB1B7Qk6yFI5QKc+NKSlFW21r2T49a+lJkt6KfhK0oaxLryQW1lCUIUlwFbkOlCkqSRCR3iZsYIqlwozKzBOg5mpqsW5iJS4s5bFLYlLaClOQZEfKnu2tzNCYbHhuBWnHFpuUuX+3FFD2RcGtSVuumxZw7609FKT2afRTgPlWBrW/GPFOyW9g2gMoKUPOGSp1bZEi9kNhYslI/SCSTpkq3eEi6eR96r27fl/3RVIKKKK1ii3dT4mkUt3U+JpFABXsnwO523DmzqpBLZ8Enu/QgV43Xqv7InS4w6yLFKwZjZQ+8pPqKpzq4luJ/Eei/D7C1tqQhKcxAXKiYI0g8yZFrfY1E+I8AppZCxKdUqSnUQSQT0pDWLWgqT2ihlzfKdQSB6zBm+mhp7ifFVONkuQdgDeAB973NYk49Fd0aKfVZlHFAgqFomZ5C9/KshiVgukp1gC3OK1b6PmiCO9reBG8edZFxjK6tObvA6g84+00uMTMnol4hlTmUZpJ1MRaBrfYTeoakgfpnxP9IqU04oSegHjcH8GkvAEghQN9BNPQjimN5zF8sDmkbnwmpOAaT3joRYXtebjfQRvrTS4y6c/WnsIixIOqVAxy2jziq5KkUOKTEtOEEBBsfA1OwyjvP9Kh4dnKfHy0q14dgXXjDaFKMgWGkmATyE7+NLOairbpFmNMQVXM1zLqT760vG4VxvKVAZTMLBCkq/2qSSCekzUjhXzdqoS22CpUiylD5ESNSV5RHU7A0jyJQ6lv+8F9lqxiEYZIYLZW44hRWELAUlSwpASQAbhBkDm4bGn8X8OJcbPYNrDrYBXK0HN0WkLORYG0CYPKsyl5YX2mchZUVFQJ+YkkmZkXOs1fcH4viHHFtlxQC23MxQhClqASowkgBRXyk786xZsOXGv1INXy7bp/Tyq9EqXYznbACIJ8j96QnECO7E8ifpfQVbYppL+LCUOApcKcywMknIFOqAVZJkLMHeo3EeLw4WwywW0FSEpyhUpClXD3+pJJnMlQGltq1/qt0kttW1xX/v7erQsnRe8L+HFIUU4hAPc7wSslaJzELOXu5e6RdW4qiXx9lthxptbrinkEQttCEJzZQVf6ijnyZhI5jlUXinEi4ltsJyNNhUJKsxJUZUVLgE7C+gSPOsQ2FLvtVePBOVyzPy121+/2f1fJDn5C8E4pAg2J3A0FPBpLnaFa8jbaQXHFCyQbDS5WTZKU3JGwBIP3TMZm+0ny18KpvjrEdmpOCRZLULc/731pBM9EJIQBtCj+qtiTnJQjy/sly/wvdlbeip+KOIt4jErdaSoBWUkqABWuBnWUgkJKlSqATE61U0UV0scFCKiuFoqYUUUU4C3dT4mkUt3U+JpFABXqH7HpSl0kEAqTBg3IChbnXl9eqfskxJLLiCowlUJmISFCTpeSary/KWY/mNnjEJK0hIJXc67dAPTzpp1oZZ1BMX5+XjUsq7Neby25c/I1GSohHQ5lC06ymOZIUdRzrm5FbNkeCu4y6pLJISCogxYXAsdRvp5VgOGgq/iWBUCpUiYi0DN/MZPoK13xTxAlpKGwEqHcmdSRMzz1EaXrKYZKkFSE6JCSdDrB5c9ulTCKSM+XckTmkZkFJIBHeBAAB1sQB7mo+GEL7wjUEEfjenVuJPyqj3euKfgAK73KDePyOn2qeOCGy7xq2y13EyREq6+B0rNdupJBB6bHlpVjhnUqQoXm2wH0kzvVc6kzIlJFwRaI0IqOSub6qZecOQWv4uIShPcWW21JK1LJSoIUW1GAgLIVK/my2CpqxHGAGyG2EI7VI7TVUKEj+HcZEgyQBzvItVdxRwvsJxJS3nLjiXlIkGSElvMkqNzCzIgbbVBwuJhIQZtJm152vfUct6xxxrJ8U+eGuyp/zu376Gi+l0TWOIOM2aMZzcWIMXuFAptzi1Lcxby1AuOqXrAKjCf9qdBy9kUyhsXUNIEdJE+/Cm8Q7li471vCtHRFvqpX59yynyzQ4bjbORCHcLOQWWCDcxJKO7mmJuq23KpOH4s2htxWEQrMlbJWkhUqTmIhJDqrEmCCLhXMVjMFmefQyFAdoYKlaCBmkx0EAbkjnWnVxfD4V3L2zYDRbzIbYlxamsshTgQEyVpKj/EIGxMXweIwRT6YptvdW2ufLfP0V7DrRK4q12bpeWSh1WHAaSQpSiopCO0cXAT2kZpiYMHUVisQoIsZO1hM+EU/xf4jfxz5U2ypS1wEpSSYgAHKDcJ1JJgC5tUFzimGw8B0DEugGUMqyNgkEQp8SpZEgwgBMj5lXrV4bFLHBKSuVLS3Xp7Lzb57lcpJ8BlccWlDaVFa1QEpGZXnFgJIk7WmrB34fxLcDK1mIm77UjXVJXrtadfGM/8AEXxSXFZcJmw7BSiUJShClLSkAlamwCu9xNhsBWZJmtsMGaaT1H0at/Xa/wA+4jaPSXcX/wBPCXn1Zn1oeDSEJbcSlWXKC4ort3lBUBJ0HhXnOJfU4tS1kqUpRUonUqJkk9SaborTg8P+ncm7b71WuyIbCiiitBAUUUUALd1PiaRS3dT4mkUAFbn9l6lBb3e7sIlIEknvEEX6EedYat5+yzD5jiFZoyhuRffPB8JFV5vkZZi+ZHoTuKm0Ta0/SfewoYxCllOaRAhNtBMgH3oBQ26VSkkAJIVcTE2m19fvSEuhKFZkk98QqQNQO6RsDcSOVc+jXdGY42jKkHe4NtyZEdbW86rsN3QtOoWO+QB80G3kZFW/xDiEKyJbupxQJ1hvKVGJ3tMRrBqG4yjIhKDzJVub7+9qnsUyfxFb2dr3ptKcxy+m3151LCIWJ51LVhQblOw01oEorQggWB8Tt0pZek97bU7xuZ/zXca7B7pPI9ahuolBuMyiJlQGk8+evkKhlbezSs8CcGEUpCVK7XsnioJIShttL57y1QCqFHupmIubgGmZRJEEAaEmNzT/AMJYdKn0JeUWkFp9vtFEZUBbS05gTYWJqPxvBLwrimShztJMSNRJhVvmNpgSPtWbHLpyyhJ23vivT61S/wAjJ0rGkYzNJbUMuhtBm0RO0fmorio+YxXcDwh8BaQysqEKUEpUSlKQTKgBacwjwpXFeHvNpQXWiErAUlRghSSJEEEwYvBvWjqh1dNoS21sjYJzc7Ei/KluYMuKbQglTjq0pSDaMxgSenhpUZsEECbb1afD7E4pCFJCyrNkzCUlzKS0FDdBcCJG46U2SXTFyXZNkc6Kz4k4qW8+DZKktoJQ6ojKp9aVGSuLhsGyW5IAAJlRJrNU7iX1OLUtaipa1FSlHUqUZJPUmmq3YcSxxrv39X5ksKKKKtICiiigAooooAKKKKAFu6nxNIpbup8TSKACvRf2YhSWnj+lRj/6gddsw9a86rYfs9UpJcUCI7og7G9/Sqc/yMfH8x6G46pKSUEypKsxInui2+lvxyqH2gBSVEFJBUAP5kd7fayhTyo7NIJ+ZKrgx3dRtzn0HOkLGVltwgTPK17d6bwRbxrBE2EX4mxiXVN9n+gSSBZOnd6nb1qswZUVchlkxp9fdqkk9n3QPmvtpyPPf1ptaUgwi4vOnei9OVtbGkYaVApOunL2KmPNkAwb/imcU+Gh3rA3NrTyB06U+khSEqTMFMjrN/zSsV+RTuySbab+OlQn2DoBJFXWPaECDedeoFREMmNdd6LKmiBwjBpLyA9IbzDOU/pRPeIkcunkTWoxvFsO4pLYwhLSAUtkLX2mQmSSSSFKzSqDa8GaqlptCD4639ftT/CONO4fMG1QFRmEAgxMdRqdCNazZsf6nxrbXCtpe+u/98wTSNbh/iVL6mmFBxxXaIKSGwgshMAnKFOdoQCubARtWQ+KuOhQcY7EoUFoC5czBKmQpsJQhCUoTA7sgXir7iPGGH8OAvEhp5QT2ymmHAVgDupUrMcwSZkzBBsCQBVPwrhfDg4e3xHaogQEt4hPeO5NiUg2IBkyNLxg8Pjx47m4S12Sb2n20lXp9ebHlJvSaMlcmACZMAQbk2AHidqm4laMEl2XgcWW1NpQ3KyyVqSFlblkpWGwtEJzEFd4g1IxPEsPhkdqjDqaxICwzkcUpsKUAO0IcWpYWgFWUgxJSdqwldvHjeblNR+m/wA6/PpW6aoKKKK6JAUUUUAFFFFABRRRQAUUUUALd1PiaRSndT4mk0AFXXwrxAtOkbLEHxGn59apak8N/wBVFpvSzVxdkp07PZ/3lLzCDCRAynLrATczrv8AU9KZwLa1MhK1QkKUlQOqtRE6RfflUT4Hc7VK2LmQSTKhBTMAJB706Hx5kVxglKVJVY5lT/umuc1RpjJMTxHDhJsZy92+sDfzqtSoSLGSpPpJP9Km4p0rM8gJ6xv6fam0bTBj62oCXJLeWJggEcjSHDsNNoqK65JG1LDwqCLsjYlRN+tJQ7bwBP4/NIfCk95N08v6Ux2wKSRzy+G/vwNQ+CqWh1a7SNdqbbct37nmIkdOUdKazCIn8VwEUuipyFPMGRoZ3Gnnb3aqrifE+zOUEaXA1/sPrU3iHFUtoIJuTZI6RfkOU9KxzzhUoqOpM1pwYurbJHMXilOKzKN9ByAGw6UxRRW5KgCiiigAooooAKKKKACiiigAooooA9JNcoopgCnsJ86fGiillwBtPhP/ANz/AMXP/E09jPmV4r+5oorJItgQF6GuooopWSxh/wB+tdRvRRUiClaVHTov/jRRQwYyK7vRRQVFPxH5z5VGoorXDhDBRRRTgFFFFABRRRQAUUUUAFFFFABRRRQB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51648"/>
            <a:ext cx="5904656" cy="594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267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95536" y="188640"/>
            <a:ext cx="8424936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>
                <a:latin typeface="Bauhaus 93" pitchFamily="82" charset="0"/>
              </a:rPr>
              <a:t>Região litorânea (Rio Grande do Sul ao Rio Grande do Norte)</a:t>
            </a:r>
          </a:p>
          <a:p>
            <a:pPr>
              <a:spcBef>
                <a:spcPct val="50000"/>
              </a:spcBef>
            </a:pPr>
            <a:r>
              <a:rPr lang="pt-BR" sz="2800" dirty="0">
                <a:latin typeface="Bauhaus 93" pitchFamily="82" charset="0"/>
              </a:rPr>
              <a:t>Árvores altas, floresta densa</a:t>
            </a:r>
          </a:p>
          <a:p>
            <a:pPr>
              <a:spcBef>
                <a:spcPct val="50000"/>
              </a:spcBef>
            </a:pPr>
            <a:r>
              <a:rPr lang="pt-BR" sz="2800" dirty="0">
                <a:latin typeface="Bauhaus 93" pitchFamily="82" charset="0"/>
              </a:rPr>
              <a:t>Grande biodiversidade</a:t>
            </a:r>
          </a:p>
          <a:p>
            <a:pPr>
              <a:spcBef>
                <a:spcPct val="50000"/>
              </a:spcBef>
            </a:pPr>
            <a:r>
              <a:rPr lang="pt-BR" sz="2800" dirty="0">
                <a:latin typeface="Bauhaus 93" pitchFamily="82" charset="0"/>
              </a:rPr>
              <a:t>pau-brasil, ipê-roxo, angico, manacá-da-serra, onça-pintada, anta, queixada, mico-leão-dourado.</a:t>
            </a:r>
          </a:p>
        </p:txBody>
      </p:sp>
      <p:sp>
        <p:nvSpPr>
          <p:cNvPr id="3" name="AutoShape 2" descr="data:image/jpeg;base64,/9j/4AAQSkZJRgABAQAAAQABAAD/2wCEAAkGBxQTEhQUEhQVFhUXGBgYGBgXFx0aIBsYHBgcHBwYHR0YHyggGBwlHhwbIjEhJSkrLi4uHB80ODMsNygtLisBCgoKDg0OGxAQGzQmHiQsLDQ0LzQ0LDQuLCw0LCwsLCwsNCwsLCwtLDQsLCwsLCwsLC0sLCwsMCwsLCwsLCwsLP/AABEIAMIBAwMBIgACEQEDEQH/xAAbAAACAgMBAAAAAAAAAAAAAAAFBgMEAQIHAP/EADwQAAIBAgQEBAQFAwQCAgMBAAECEQMhAAQSMQVBUWEGEyJxMoGRsUKhwdHwFCNSB2Lh8XKCFTNTorIk/8QAGgEAAwEBAQEAAAAAAAAAAAAAAQIDBAUABv/EADERAAEDAgQDBwQCAwEAAAAAAAEAAhEDIQQSMUETUWEFInGBkaHwMrHB4RQjM9HxUv/aAAwDAQACEQMRAD8A6EoxKq48q4lVcdUlc+V5RiRRjyrjcDEiUpKyBjfGAMbAYQry8MZAxkDGQMKSvLwxNSBNsRgYkptGFKI1usML42pJJjHiZN98R1M7TphiSCV3E7Tt9cQrYinSbLzCdjZKvokbY2OFx/FiBisSREAb+1+fK2MZriLEDUTB5RHLHGxHbVCkJEkrXmaBZVuPqT5gT1Mx0gRdLrLz8ttzP0V6XD6l5QoJIWnNysySxm3vP52wUzVRplnRVBJEEzEEiO9+mANTjLAmxKm2oTc3gSYJ2iN8cB2MqVyS1oj7ftRLwdlLxvPDLIFpoaYJJIU/EeZ1czYSTywK4bx9HYhTTRmMlnPbfUe36b4qcb8SE/2zpIhRYKbGzKZF9xz5YUeL5RqDrUDLpZjBQg3G4Ci69gemNOFwYe3LUs4+6QCSuoZ2mrEtQbU06vLC21fiYEQSOcbn54lymcYLdgIEtMwTzbTNh9dsc8zvmLUVBUC6SoFQtYWkkss7npg9w3OlGC12Rle7FG16ge99PSwvJxGrgi1kTP3QKZuI+I6ZWBKyOYAO/UnbnOIslm6tRkbWFohovu0RssbTaZ+uA3FcvSap51ZBSoFSFfzC2p5mYp7TG0z0vtU4ZmXNVmkBKbaFEm6f5KSZ2v8AOcTZh2cPu+9/IbT9l4ldLzAIp+aC3lgXECSd+kAWN7YqV+MCkQxYS0AAMrQI7G4wJXijvSZYTTA0kkkCTeZBvHPC3xZgSYgMNPpBBBQ332vYg9j0xRhL2imLR1/A0+SnzSLLpuU4sziQ4AgCTJuN4ieWD9YgqL45jwXi+ustLRqABMjtuLbnthwy/G1YgAqqzAk3OOl2djeDPH8BqZ/H58kC8kQibYxGMq4PwkH2xmMfVMe1wlpkKKjIxjG5GNTh0FGy4iZcYzzELIJEHl+vbEeRzQq2FmG4w8wmgxKzGM4tPlCDj2DnHNNBVXTGJFXBmpRUySBgayibYRtXMg9mVaAY2AxkDGwGPEqawBjYDGQMbgYUleWoGNgMZAx4MOothC4DVFZXFHiPEhSZQVmZ5gfflgVxHxA6uqooZXnSQb253Fhha43x3y1TzFViSZkTFpFyLG5sOmPn8V2xm7mHBnnb9/hPlRTO+ImrHTSZUKsAS3f8PXpiJeKCq1WnqCrqIW+prRuOk2BJ9pwpeHqHnV6lUO7UkMekAywFl9W5gk2B5Yu5zKLRL/07VjVY6mRoAvbbTyt+WOLiJe8se6Tr4HqeXsniFf4dkKgepUeooUn02b1IBvNgo5TgRx3xCVraGDQLBV5LIAjqYnAniueemulgwdgBcy1jYmTtYiP4QHFM2S6n8SxY3sOvW+L0MIXuzPghEXsmXinicMYUC2/InsTH26jpgVl+IliRCCmS8BifSY+Im5sCYPvhVrVDc9TMj84xinmyAVmAQQSN4JE7+wx02YFjWw1MGJq4dRyzsxrayJ0hUIsIM1CxF1BB9IHvjNfiWUQr/TLpCsshxqY2PqJb9Iwp1KoXTpPK8TYnlffljdKRZHqk2UgR/lNre1sM7DAmSTHLb0RLZRbiXGDVU+lVKGAVtKmeXY/lFsFeG5Cn/b83Nl9S2p0ELtqN9EzBI/TArw7lf6qq1L1BIBYogbRBAkyQFBHOeXPHTuD08vk18vLhRb1O7AliSLzsF7CBjDjq7aDeGyZ5W9yQY8krg0BCqPgXzVqmo9SGps1Ibf3L6WdT8Ig/D77YH8H4W4qMlarCrcqp1MwUCAHEhbQNztAwfPixSwCnUBuQwJ3PIxPt0xao8ZTQymmgEzGnf/cRHPrjnuxeLyZXN/388kM1oUh0VVspSxsxY6uQkzc3PLeMC+JcBkzSSmYgT5jIRYCW5G87YKZLN+b6tRg/Da9iJ2NsezefpUwwpaKjg3pyQT1A+0dcY2VKrHZWz7/pLKqrWNMGlWfTaV1Cbnmpp3MCe4G+NeGjMambzFemDKtqgmLiA2w367898TZKpRzHws5UQQpKWcCbCJB7gDb3xNTplEU1XLMt7EMN+UqIHaOXXDmplBEX8N+i8mPg/EVA0mDc3AvGw232mcHcc6RfLCuHLAGTKSAJ+ExNoMCehw6eH88a1LUQAJgQIHy7Y+k7HxxJ4JFtuQ/KVwRAjGhxtUYC52xA+ZUNpJAna++PpAlhbVEkEdcLObAo1Q+rS221jAMfp+eGarSDC8/LCxxmnpYverpYKFjbqARucF12FUppso8SBUEnfscewh5rixDEEuvYSIttA2x7GQ16c/SVbI7muiZisCIxXp41xuuNIECFnc6TK1jGwGPOwAliABuThb4p4iSGUSIJAIbf5cx72xixePp4ZveN+W6WEyPUVY1MBO0mMYfMIo1FgBYTPXHPc7xJoUgaza4BMN0EWOBuR4uajIhMgs2tTI/8WtsAevTntjkjtmq8ktYI6pg2V1qmQRIII7YAcVWkSW8xlIPIdOVu83OAbZpW1xUYESZHUSNQ2j3GMUcialNXZ/T8Ukd7bcu2MWK7bNRmXLHj+EwEFAnzYzRqrSGg6f8A7HJG5FpQbk8j098DuJcGWmGr1oqqu6pIXkATJBbfbDNneJIpRKa3PwBFtI5AR6dxfFbK5BxWNVmAVhLI5kj2AOlbxvjmtxBZcd0ctzzvqF7wQzh3FQMtpy1FkFQuzCnTIAJ6RuIjYx+gvgOe9bCGk2HObXgWi25vBGGco9UbNSQTC01kxMyNgJv6tr40bO08sinQ4AJEVGJK+0EqARBgHod4xQVWw4NbJPX7lGJuhHF6S+Szt5TGYVnnUbiygGIBkTJvhIedINQQSRAIIN4uDtJ3jth9zGcRVaqAWYTpYkWBOwAj2mDtywnZiua9QlyQDzET9Iue5xvwRcAZFvlh88kBbVY4VmqJQpWCxqWBBkqZnYWibH74FcS4bpb+yfMUkKCBF5i4NwTv88Z4nlCsaC7AD1sR8N4vpsv16YK+FuNikpSKZJcEaqeprXmTYAffG8hzGmpTv0VQYuEs+TvqkENBECAOu/W0YIcLyFSqHWkJADMS1vhEkAm2qDhr4tl6ObRSGSk9ObLRADE3JJSPlY36Yq8C8PuhYCoChUHWRUCargqGIE2IuBPLCHGg0yTZ3IyiX2VDh3Ea2WDInwyDEaSzMBJYgan0yQBMDBDjnEWUAQVYCDrBDe+wP8PLBSln62WSqQR5YqBVOkCIuW0xP+MFr3wr8QqGuNVwZO9wL9ZvOIsPFfmLRHPmp5s1yiXCKM00qIzMSSroqTAG0km1za177YmzHG6lRHR3aAOgjcmNrm2/bA/hq6UYB6QdhpAf4ipEHSRIW4s8g9sAqmZHqUm4JjpI5z3viv8AHbUeTrHTROabXIxl+LmmfM1sdPINpIE3v1Mb3scQ5/xBVqquqAwtIY6yJBGpuYnbAJkcLf8AFffkO20/mPnjRa9u+NQwzJmLo5AmLheeKkamKqDNr31bDp9vrjovh3PvUVmDprCkj1KSs/i0iCJmw2kQd8c54Lw8VabAOT6hEKYnnqkbGBEd8Wf6V8urVILFTB8sbciHUmVPQ9vnjn4uhTq93dIeS6cn9TrAZkanUmSoCGByMH4jO47bYNZHiaZaj5dNWhf8j8NpJ6sO845jwPj76ArGDMSSSCIgGCLmQOhgfRnzmd8uitTy2mTqdQCACxgQvwiDv29zjDTZWw7jkcGmPXwsRKQ31T/w3OeaJlSIn4SAQeYJsR7Yq8XVUEgixmN9PtzGE3hXieaqquqDblaJ27Ww6Z5gmXapVh7ekrMkNEfPHe7KxlVx4T2nTUmfug3VFEIIBGxAP1xDU001LRMEt8yf3OKvCCzBOioLfKB+Qx7i1PzCtMxYhp9j9Jx3WiTBSiyDVM06kgU0NyZk7m5/M49iOu9VWIKsYO4AuOXPpGPY1ZRyVJ6JpyeYWosqQfb+XGLIGKdDJpQJgmDAH0APysPbF9IIBGxuMYJMSUr2gGyHcb4d51IpMXEntN7czE447x/N1KLhawf0ErqFgVkESQbGPwj9cdi8S1qqUJy6lqhYC02F5MAgn645fX4jWz7gZimWWlNQILTyuFF/UNjv9Z4+P4AJe4XG/PzThsCSlrJ8bzFZ28larkBoVJsCRdiv3OHEVGy6AZmoHJvpVO0RrgEm/MA7YxSzdGgS9Yr5jaVRQASB/jqiAOwJFsL/ABLjH9SzU1p1DJVfTBIMntbaJPfrjhP/AL3CGQ0b/s/hAwdAr3hhqdV68nRTUAwWEtqJ3/y2iw6CcXeI8Zp0yiCppH4ixKiALACJCgRYRP54jZ0yi+WFCQup1X1losNZiT0whcY4glWqXYATItBsecbWuOWGpYfj1STOXbf56r28LoOQzWqm1WiQA0LqZoBO/wAKT6oIMQYESZBwEp8brU6lRkYVJWCAYKCQTOrYb3N7DCbkWrB6aUyWmQiajHrsWA2UkjfrHS3ReF8FpCmaDip6izMUqAxquoLaTrAAsbXJ35UrYanhpLzM7bx88ExZdUs3n8xT0v5rQ5DGmisNQBECHAckyBqIWIk2tiGrwPO5slzTNPWzMvmuAQIG4uwPS2wwbr1qdGocyKjlghC0tXxQIvHqYSRsOlt8QcF4xSr1HGZmm8WpPUjUCTECIM2mSN4g74z8VzW56bdN4v4RbTc6IFBKfC89Vp+UtNmUEgHUumRIPqJi2wM3vBwC4h4azdFWarQIUESQytvP+BM9zyx0vM8USlUprIFMQtiAoUGNIBsLDG68crV2jLISARIEG07ywj2mMFmPxDTmDBl1vI95/CYFJ3gbw+WP9RWM09JRqXrUsepkgEAe4vsIGDqZXhiBj/TBYBBgtssncNI537Yk8TPXIZmVopqWa42JuNwRaThU8O5Z8zUZWLeXB1OQ0ARddQspgze31wxz4gGs98DkDp6L0lGfEHEstlUpmllkKm9OoKhB8wEEBo9TLF9722wqHxrmqmsPUBDGQCNpPL25TMRinx7g1XLllar5lMkMCGJBIFmKm9hbUR2m+BeUyNSo0UqdSobmEUsYG+wMY6WHwtAU8xObqf3p1TBoKNvxpnSlT83ZSHLs25PM/iiBEdcDcpSq1GKUVdiBMLNri52AF9ziotODDgqQYMi4vBBG89sM3hnj1OjAXLqTBNZmqEmrcQIIhUn8Im4k40VG8JhNNs+n6QLcolHKXheMnroVWNQjW9PyyNR1etQwJmLgEi/OJwE4xwCquVFdvLJdgvl6WNRJuDIWFO8gn88EaHFq+ZzCinSDNELTWFURdo1GB798NGVyeY1gvTJZSSFYalQhjs4ndeXq5Y5TsRWoHM8jWYtPh+0gO8LjlR203mBbsMTZHh5qhtG6rqjmTMQBzPO3IYfvHWUbMOjOmhlGmVX01OYvaCBYz0G0Yl8J8PUIfMrEEmBZTAI3Oq82MbRffG49oAUBUiDy1+wun4g2StwfheaXU1P0sqj0zBOoCxBHp9J+IxuIONsnxOr571C59d2QkrqhRFxF42P74YvGAFHMUnFV5K+mCJCggaugkk7iZB3wucW4lTelCVEJRVTQ6SdM7o+4Kkn0zEYFKqawBLZDvG3zyQBzWTxmVy1ehTbV5dWxJGkagd5BIFQA8xexxmj4fNej5aZgSxhTBXSATqBhoMibHe2OaUuKOQgn4BpFyfTJMQT1J/kyx8PzFdKBNKTA1MF9UANvA2Ak37d8Z34N9KMr99/slLYK6PwDwlTpFWLmrXXUzMJiZ6REdj16YI5zibKFkQgi23qFvythf8E8XzDiprClYA+H4tSyIO7W3wS4hn5bSU0wCpAAvffaRYC3fG+jic0kgNcOW48Zn1TsE3KcOF1yAiPctsVFhYQD++J85w7XqPPTH6if0wocGz/mV0FVtKrdYnfUsTf/AIw553MBGpsCSJ0tznpbnzM46lGuT3gjw2pBr8ZcMQoSAYEiT8zzx7Dw/hqgxmDf+dMYx4vqz9afhNWM3QFV1eSAo2HOZBmD0xB/8mtA06en0zokmAIAEYXlqVaNMoahVgU0ljJuxte5UAgkb37YJ8SyT5tU8oqpVSGBFlqAo3y+EiYO+GqFz2ZWGCPBMaUEZrhEzx9CHCiDOkCYMkdYMRvz+eOP+KOM1aeZKLRdXYLABJJBYHXAsSRIE7AnrjqvD/DiJeo8tJbpA/SCJ+ZwtcUd6dqAsxa5I+pnckDcz+UY4HaT+EWGpDnGRrA6z/xTqOGwSjk+FuwStSqU3BYEuTcAEzTGoADoYH7YJ5vjTZdAgprSlwLgqNwWJN2ZSCfVv9cCPFHGmpjlIsVAsGsTLT6mBNzznbCzmOIOEVqg0ylrk6lJnV2Mi3tjHTw7q8OfpNh81UVJ4l4//UNCKVKsYa8lREWO3OxnfnjbgvhOo2l61KqFaNKKIJv8TavgQCTJueWKfBuKeT5j2kgQI3vYXnvc4M5nx5Xcsyr5YaAAJY22ksIMmT+URjc9tZjeHRbA5yqQRaE353w5lzTIZ1p011aSGluVyBA6+2B3DipZaGSaQrVWqCoYGmLPrYNqJ9K3kj5WR62brPT9CM2g63YLMCwuYkC9+W2GPwvl/Pp1C/mICUDMH0azPpGkDUVEm4aD0kYwPwzqVMue+enIneJulDYups3Wq5e2ZYEM0ipTllALRoLQIIk8pj2xqM9l6ZRi+usfVAIC07CxIuz6Y+duWIfENZBSilIVSVmRcn8THmbbwPnyUwoZ7G5MddXyidu2NNCgKrZdb2n/AF6pgJRnjfFR6NA5S0Xlp67xH8thn8EZ+oKDvXKIgbUlUi7EfEDHxbxPv3xzrMm50yZPTE44pUCopMonwpP/AJXI5m5xatgxUpcNv7Ry2suqZ7xBSqUnC+UywRLg3/xkFSAeV7T0wqeE6iVappvTJUAkAVisSRAVR35CO+2FSpnT8SkEnTIi1gRcfviTIcYq0q6VKcax15zytBA7D9SMQp9nCnSc1m/3SZCuxvlGDgUmSiAAKg0IWcbj1OTIHcddsVs9xDL00aEFNQdZPlpvN6hGxAIuSD745snHKlWpLFnZmjqZnZR1nYDF2i1TNqaVQuxRGZUPpYtIlbxI9IsRz+YxN7LcCOI62/zfzXg0m2yXPFJb+qra1VWLAnSIBlQdcSY1A6rGJbFLKVCDPyuN+36/LBN+AViXNUaCATe5PP8ADPM7+/fEdJfJUyqkz2PLbfbH0Ac0MDRdVcRCK+GuLpQ8wszlvSF0nZQZ+ew9owdyHipw5FElVERqJJLTBO9pB/nJEWsxliABsSBA3tsPviXKsuuCxiDM8+eMtbCU3kucLqRbuurrxFMwwFQs7tT1AalBKi9qdT+25EWJBN9xzQMzxwPUbTpYNqX1AopXYAiCQYi0WJ5bgnk+Ho1KjX11VAqgrUplQ1JrD1Bhcav0nC3xrgVfK1VFUai5LK24e8tN/mROM2DpUWvLZvyPTX8IiDrqq1Gg7EAE800ySVAMwOUe3OcY4jwsU11BgwDaTyIMTDL+D6mY5YeOGHKslM18sC4XTKABWkCSQsD/ANotf3wF49w1Hr1GpUSAIGgmTZQOx/e2+NNPGE1CCIA8I+6IelqjTAEnedo5dfflhs8O5Zqy+pgKaD8TXJ2gCdvfEuT8N0XpgsK2WZxCFlLITzJDX27jYG2B9enWoValLUXNK8rMTpnZhyHb54FSsK0tYbjn8j3QcZTvwSuAvl6hb0kKSxG4m245fycESYbQ24JOwBJMDeNrA4WuCPRNZagqMGIkryJiNh8J+d+mDedzQAAsSIO9+3uMZaIc1xAOuyakERyWsOtUAaAVJmLXvvzgYduLxUNI6/RqBjv0kW2Ox6Rzwg5POei6akb4bWDSJ53EDDBX40GpUlKwVdSeo0gGb9436HHbw5Ywd7kmk7JnqZwEzD/KIx7A2nnEIBFRo7CBa22PY6INONUnEKWc1To1nRDTeRq0gsyssmCbcv8Ad74ZeB8Qy9E+UZRiW+Im5WxgneY1fPCbR4gjmQQa5AZguwQwwsegtjXiCv5BqllZwPMuDJMajTA/xOkCeYBB3OPnaWIqMOvz51XSe1tmnVEfGOcqVDUWhUkCJbaBvckbW7+18IfGuI1aQRajs3OARMQdI2gC87bHvg3w6oz0warnTEaAYkyxDEjoZGkR9pDZ7KMGOYpVDEEl2v5eqVJ1ETPIHGRzYqmSD6+k7dNYXOrU8jtVL4X4fXVqlWrRKsbq9SppA1RNjuTC97Yx4r8Rs1B0dQ1FvTBBsyt6SpmRsb36c8COIcVzPkm80dTaCzKA19MqPibY3P6YXMzmXceomAIg+3P98VZhc9Xi1Ity297FAMLipslVpASoMr/lvB7bfe+HDwzQyy0nq1DraLqEJIm4po3MxdjNjO0X5+hlQAOcTjpPgHN0RlitZkUmYUMSzCTqMAehRt8idsU7QllIuE67aovbqVjPcaFBVprSCqPXFyJKyfi+I7Ekd9sS0aNV082oun1zLG6XEFUm/KLATBiwwVbjdAgeWijSbH0k8ogzM4XOIeKTJXleJvB/3dfr0xzaXEP0Mynck3+eqk10aaqlxTIBCyFk8s3BDAsYFpAHQnbA7g3h1syzGkdKLzIMkgfhmFJ7aueD3DKrZzMITRV2VpqMw/t6AI9USbiw3uBvyYeKeIEpoSq0QBCgItxeDYxYe24xZ+JrUwGMEuPsjJASDxLw0yMESolSF1GDpvf0gmzRG4MSSBg3xLh+TGXp+VR0uYElyzFgYaTMC88uXLEdLxP/AHaRqP6ACCpQRe1yoBgbwTyGN+I8Xo1Nfk0/SGjZVkQJYRMAzt74o5+IdlDpteRYeei8XOyytE4VlSoUqxZRJZIAJt6ZUkc5MgfnipmOBUqoNXJJVVRZnLEoAbEAneBqkC4npgEHK5hUZ9CMRLSQADud8O3F+Lr/AE/lb6UGnmC7XYStgR2gCYHd3irSLS0kz6enyEZgSl7J8Gq0mL0jSZVPxMNSBSfiOuASAOnP6NaKjMKwVFa4ACkEjaz6pievywhnOVCQutlFlIBN+V+0csSJmW1BQxY/CBznl9hbD1aD6hlxv+OqILiuhcVyBzlJfKFFHBEM6uhAAI0sQD23WBtvhPzHh3Ma6hqKso11DKbnoNiDy6/XFytxNkRm8xwPLGxlhUABJAmInmZwI4n4sqVqtKoxKugUNpi4AIOnuQT9TiGFo12S1kZfshlJFlg8MZyQx0sdhIAtEG2+8YD1VNJoYAMLEdPpvifjOfFUxLlFJ0kwGK8gVFpB54EFue+OpRY6O96KjGwLorluKuisit/bezg3G4MgcjIw58NrUKqU0dBUp6QfXVPoJAmFWdyux37Y5wjX6zi/la3qlSQ1tj3HMYSvhw8Wt1H6Qc1dKrcAFQE5Wo1JluqCNBa0AkkiLAGLdt8bLlvSz5qgKUn1MuhqinSFDKR6kHYrHfqC4P4lKHosz0v06HbnzjBHxHxei7qXRlZlH9xIAJmQwM7xAuLdwccc0qweGOuOe/h8lILIfxbxFl1RqfqqQSKTglSAQfUQwjUDAKkQdwcL+bzuYrAO6zqhQ8GSVEgSNzAk4mrf3H1imq1J9QnSsTvBJAJ/223PTDNTyFSpTR0qNUZR6gDJU7wiafhO0Ccbv6cOAfv8t+Ue6FF4DyiNqAIDMtiymNxe8RBHKd8HuJsvmCBe0iAADbYjfrPXFTw9RZR6NQWZggqB2Ft55fLBXMZNqimaIEm5J9VmuZB23N8ZmYwMrOnQxuLfZKx11bZ5pIsJpQWEW5kzI78unPFvM1Fr1zUuNCCE21ad59wZ+mKLcQCUTTgDVEkAzY2H05d8VqFTUxRTBO5HOOnbfHZOJLABrz5KkIxU48ZOkKq7AExYWmItO/zx7A6hnwihdNMxN3pAnfmcYxUdp2+r2S5VY4TwDL0XLEMGgpAJNhabfErWsOYti9xKgHoLTQQJQFnOkkaIWwEwBBmw3xUoU3iHn+8hdIHcGCAIkd4BjlviCpxbyq4SpHpPq1EMQBeTvBsDHy6454qvY3I8LUXOc4EoXxLh5VWC+qQzAQAPQWDAHdhpgyO2ETinESENMs+g6W0gwPdupmN+eOn/ANTlmyL13qAV2pMqhk1EElioC2Bsfi5TfHJamnXp0liy6fiiBMgA3t73+mKilTEGL79EtQtPioX4gCpXSoAMrE84keqfzPPFUGR3PT7HEGZJBMLA/lxMzjCuRBnFwwbJW20VmmIMrFt/pg3wbitKhl6/pY1mCqBaIg/Pcmfl0wNGYCrDqfVB33BFziIMJJOwsO09/wCRidRgfZ3RC9wUTyLNXqpVektSSQwBWnLENHwixG+2wHykrcCq+WxKuSrQeQF+1yO//BwbyWboLTC5VXBs1VoBYGIC6iFJFug/F7YC5jOVn1MDYmDHuL3vEgX+WM3HfUdYZQOeqRzpMKjRzT0XIVnE2IU2NuY2kcjuMVBUZNUn4gJ533vO/vhg4ZwCo9I1jpFnEuYg8tINyNh8+2FnO1G2bcQIjYchi1JzHuIFyNV4C8K1lM7qdVa4vHSSL2PWMWauXqKCAdMiLc+fL+WwLy2VZwWUr6bwSJNibDnt9sFjmnWkS5l1Npg8+UbxB+uHqUyILV57SLhUq9HdqlzzmxnGcwWCGSSJ2k87YgrZksNR3MW9umMZrOF5EAAgSL2IM2JvghrrSiARCsJmzyIm0Ei0z/PocaJWWdTqbEE6Dp5yYNyv0OIso5BMAXUqZANiI58+++JxQdl9KEwDMD874JDWqpI1C3zlRgWQEy1jGxBgxbvGIcxRRRCtJM9DABss8zMG3QYxlz/kIEHl06/tiNlDBSOdrYLbWQD4tC2bKhRJuOvTtiIUrkcsFlchVGlSAdIEXPPlywSyCUnGltOogwApPw8yVBC8oJ/PEnVy0SQocSOqVFpiSJI6WxZo5EObPoPcWPzGGRPDVBqfmGv5bDSQIkETDMf8edvbriLOeGKtNn0lHRCLrUXV02Jn6Wwv8umbAwev7RL+SWqtF0XS3WxHPt749TcghWJIWSFmYJibfL8sNlBmDaIDKASFYeptr3sRfryOC71aQyrN5VOmWJIJJUmNx8V55C+EfjC2O7MpRU5hIh4g5AA2HK++Grw/xZVZgYAaCNZM2Ik2EHc27H51VoUq7geVpVQG1LabkQb3LH0i8zhqydbLtTpUDTFVFsC8alCtcAgapBHLtfGfF1W5YLD16IusNETfjVKpTqanC1Akka2Cm4hmF4FxeOfLGnCvEFI0tUnUIBUsCQSfl1iCPnilxjwdlagmlmHRzLL5kFYINgRGpfngEvhTN0SwqpqUX1qwKxufa0i4GOZTo4R7YzEHkbenNKGiE9f/ACAan5gLFbdCCp536fPbAnLVaaajJGoknlYzA329umNvD+hKbAykXVT+LlETff33wG8RhEf0o62ggGUMH8JiZvcHFsIwNLqYB8fwmZomGnxJCPTqjlH/AFj2FGjxKFAZbgR+35Y9i38VehP3iaq1NQtUzGn1KT6gBEETCze+8xjl9bP1BVerTBjWSLagTIgEzKix3vETucdNy3GPOBp1f72zAEqxAmxB3gkdTMYDcT4siEioBSZy1tIX0hbk7QNoBF53x06hg541Wl7+6L+S53neO1ajiZlgggixIESO28YuVnckWG242vtEdzOBFaoPOYhtYBJRiSLbjfn+uLmUz+qAx9d97DeB9z9MGo0i7QoO0J3WmbpLpCrqMb6hcWggAcpv9O+B4oDn+v7fPFvO5kCYImYMdefy5YgRQQSL++HaTEoAmJKjfUSBpFgB8gN72xcCURScuSrnSEWJ9QEuSeS3EC5mBtJxHSUz6oANxeL2xrmsvqHptH5/t/1hw8TBTB/NNfgzLUKjaVqVw6gElitNSeaqoDERBljB9IiJxrxwham0A2JAmCZO08xHzJ+a1wnjZoBgog1Bpdh8WnmoJ2BtPXDhw7htXOxVrV0RDDKoALMI0EgTKqSLTzJI3Jxz64NKoXvPd89V506qHiVKqcouguVVQ7FRCpMDQGO5m/cnpgNX4ICitU1B2En8VuVgIuBzOGbiNanQCoHdlQKp1MYuT+HZQOg/XCpxHPeZWdg0g6dr/hgiNv4cLQNR2lhzSidAoMnlyhAUje5jb3nG2YoEhyBYfQFpIHvY27Yn4fl3cOQyIoG72BBJtsSTtYX98bcMqHXLLrhCL8+8741Em7ivFp3KDqkbqeYxuKYMwDOCi1HDEKAA5MnSDE8gf5zwKqq0kRsb9u3/ABh2ulM2CFdp8N9Gpuewxby3EmXSsQebWJ6TB/XFQVnp0tZPpBC9D8JgLaLDf5cziDKZhTpK2YCGnY/sDhXU3OBLrjZF7HjVeqf/AGEMNIkz9eXTGtPLafUORtN/vzvgmrqyxUKglpnSPkf/AB98UcvWdag1lSpBIYDkCbmNut/fBBcRZAaEhZXMEA+nTeb3+V9sQ5SuQ0qPTeRtv7dMEszmFAJGkJBImxa9onqLjtihqDHXTsOYJ/bAFwZCDRmBsrFfMGRBuNPLkNh3vfBrgfFvJUFkZ3Lai2og6QRYgfFsefTCsc6ABMyRsNt98Zy+ddVhSD2N7d8LUoZ2ZSF7h2XQfGHEqWYo0dG7GWgetIEWImRfeeX0p1uHsyeUaqCmSGV2m9o02MWJmLzbuQp0eJPrLEiIiOUdNsGOG+L9CBHUtoINMC0cmWfbaeeMYwj6TA2nslLCgNbMGmGFypIkDaQbEqYjfpzO2JMnxdiyamFMBidQXUfVa3y3noMS1+MvVrGrWCEMAGCgAwLBiLAnYE9MUq2WvqQCDPpP85fbHQABEPF/nzRPbdNnAnJqKHq61gkTMlRciCPaRPM4ac7WdhpdlQPIXSCdSyDDqeQt333wheHGg7hL/GQCBAkhrTpNr4fMzxANR/8AqpN5ekObsIKx5iHdCDyva2ONi2EVgQJ9P+KMGbILV4hU8yCZZbEzBMAC3T9sDWSpUdpL6tt+RMxfsdumCJogV9bOAAogk2aYgjlcfrgkvEJUTcybdzz+n3xrY+Gggawqg2Sjm6YDtGoibESZHvI+2MYMZzgyl2KuygnZTYdh6TjGNIqtjb3XoKO5epWXdDsbCmgvy2Ei98KPHOGVNVqb1HJF4JgRYT1kGcdgy5SqoYMB7n8rY9mMtTE+qmD01xhTWZM8lsq/2XXBM3wOso1eWyiYiD+t8U62WYMdSkR25jHbuKZqll1DVCs8oIYkDcyY2HfHMfFPGVzLtoRVAY/+WwBnly/5xWnXL9As7jCWqNI/nb3xeoUdKT3uD0g/z5DGmRzCBvXNrgC/P+HBCg1Oo2gsdTEhSANzGm7Ed5ntij3HlZIZKHswJUFgok3PK3OJ59ueNM5UuRqDbTFwfnjPEcm1JmQrPl7sskEEiCT02j3wZoeBc46lwiECLiopmeYgmY59MezMABJTiIsl6nRLVAqi7GwsPqWgD546o+UXLZOnRaogJ9TEFWAYnbUN72EztGAXEfBWYo0BVNNXYAEgHUw3EQJm8bdR3wr8UzbMKdN2YBbwLkExyOxtjLVacSWhrrA3QmbIjxQkDU5mSYJvt7YFpT1vokC9z1PQXGIK3EG06GCsAfi5nbn3jFenV9QPf6Y106ZaLotsnbhvh9JY1KyOiJTYwRCuZsd4IEn7xgdnqRSSpPKSD1MgR+eBnCuMvQZx8SPZlIsxFgT7Cfrhi8LcZovWFOsoUMQtMiDpN7Enl8sQfTeHl5Nl4wXZjogHmHS4YwSRBHc39sDqbnUBqO95O98MPFeEPSzRpvUUB2kVRGmGPx3NgLgieuL2a4LSTy8tQVa+YEmpVQyDP4QdrA3PKB3ijajA2ea0luZwjSFW4Nk1qpmKdRlDOo8saWcKy2LNpB0i+/UC22AK5BqdY0mHqD+WR/u1R9MPf/wK8Py7Vc1UXzHmFpsA0GnHlgm59QBkdPnjPE8vRyeWilVSlUdBBa7MLkNC3mR8jGC2qwi26RzmkSFztswwJ5WI+R5fS2NHq3GsECB9OonEeZqFm1GL9MNHAuAB1FSur1l0HQlPWSIuQSqwAJHP8V4xVzgwSVEuhKwYsIk8yByjmb49qIEAmDuPfBGplWQFIAdRqZTFrcpN/SQbDliiKZPqW5uSNzzM4YOBRzKKIxKAbf8AeJFylRhqCM09BMd7csWcnR1nyydDSQJH5E8vflgOcISly9pBA6n+EjBDK8MlS0TY/i/awxKeD1KdNvNhYIKkHeQe1hPXpgQC7TpJkbhbDpNsZpzjulJqNUUr5YIhLJEMBB/P3tfFPMQwYIQUDSLQZ2+XPGtPORCvJUGd+ZH54kyOXLMCoBgzPW+xx4AtEkrwbARfwzw/VpVrSesWtv8Ati3xDM/09apRQWnS8/KYiLe+C3DnbQ58osVUldABMlduc3g7YX+PPUbTWrXLqN4U6RtIF5gDf54xUi6rVJOnLqgBdb0aJLaCYVTp1EbqNl+31xJmVXLIWBOp50jV8M7mRuB3/PA/P54JVRwTpqKCYttII/IHEPEM3rRSRJMG9iw0xA+m87nbGx1M5raJjdynHGan/wCQ/Un7DGcBqVRoGlDHK37Y9inCHJDKF3TgqtTphWCmAB9B33xYzWYmwCiPbG6eZHwYr5ijVP4MSd2ZQmQXT4IXC5Z474sarhBsJ1e87DnhVyhbzP7YLM0gCJmcdM4v4PdySlNV2Exfe7W9z3tgD4g4Q9BfJoCrJHq0kxDFVj2J/M4pSZw2hpCI6pY4dwWtWzAy4WKhMENuI3n2GGfw7wTK/wBWEq19m0IjAgu8kC6mEGoWueQ54N+EfBFejXSvWqBGWGCi51EGQ1otJFsEE8CoK613rFnDa39NmedU9hPLGuWZYc3z09LouBJsUB8d+ImSpVy1BFVCArnSCSbg3I7e/thj8AcDrZehNWpC1IqBArHTI5zFyImBywdq5amz+YyIXE30KN95tfc/U9cezWfbbUft9scx1OmKeQz7XRLDCznqLGRTqFZtJU27i1z7+/KMLvCPANFW112FZthqQxzmxO+0HBOrnzq3P1xKnEDa5xJrWNsCfZTDSud/6heHaeXZFy6jS4ZmgXQiIFzIBnb74h8F8Do5hCtWhVLFlh1EQpkSp2I1AiDht434bp5qoKj6tViSOcHY9RAgDlJwxU8wygKBpVVgAAAADYAAWGNPEAZlv47+qeDELkNfgdVM6cmimr6gqhhGoQDq5QLn1Y6Ln/Ak1Ms9KmlE04LlRI9MEQIu219rHrizlssortXRT5pUKWBO2L9TM1Qd2n3OA5zXxIKJaUL/ANQPDwfKs6UtLUvUCP8ACfUD/wD18sBv9PXp/wBPmgCq1lUnU1tNIL8Q6ANJP/r2wz1czVghtRBEEGSCDuPpjnniPwvUohqlMMaRBBiZUHcN1XlP1wBRp5cl8qvTbmplhKB0leuNbuzNOmmXDEtHvYe3W2Hah4ROaShmmNTUdLOrCVKxqGjaxJB6b4p+EfHv9NTTLVECqsqKojYsW9QI2km4PPD2c/WCJpgLEKAqxHICBEe2NZptNzPkpPa7RJfFPCVNahqMlQTEAUwB9FtHb3xZTLKtHyqUhSWL69fxEAG02sAbDkMGvEfFMwoWV1C87DnHLA+lmmYAFAd+eM9RjW2Dj5hRMykqrwh3qxRpksYCkSxMC5PUdugwPr5I5Vq1GsoFaEUEGQFYBiesxp/MRjq3CK+hwGZqIO+gIZ7EspMYo+KeFUswrf3S5LOysVSRIXchAekweWDnyi5SteZiFysZNtSjX6CQJWWv/wCIvPywTp5gM8UwCwBGo7na4HX98H+H8P8AJUqSCbkECIt1/XFF+HimXKjc7ncSdh2wrqocmddFPDORaor/ANSreWbtIZ3J7dOv74A57hLUXqCnLU5YBmEkrF+QEjaBt88HfD2ZNM7nkPri7xHiBNQ+pyvMajz3xA1C155ITCR8xllRguljsCzdZuRHLpg/k/DVRlDUKqiBLavT9ORG31wTdUfryIkzHWJxJRqhWUaiRBEYDqriLL2aUPXiQy7CGN/i0sABFrKe+L1fRWGvSSxLGTJMTuQdp29owG4lwr16gAZ6gEb4KUcoSATonSRt27RgFrBDhqlyg7om9ehoWm2mCRGpPMg9QNgd8ebh2QcaqqIGBvAILfJIA+mBdXg7EggxAAty7jv74u1OHsV2JYfETuwje+wnkN8LYaOTZY0Vs8P4b/8AjJ9tQ/XGcLlXw/XJlPNVeQ1i3/6H749h8rf/AGhlK6oOIHkDfn/Bilm+MEGAbdYP7YuiNiFPcAD88UuI5Y7yF7MLR78j747ruJGqqYQytxuqdmU/UdvxADHsjnmZ/wAPfY7bc8RVckz/AItQ6qQv/rvA+YnF7geWKvI+E2iQTP1viBZUJuUQidOm5M2+q/vjc0DJlT9ARiTLUSWYke0j9xOLVPKQxJA7emPzGKNo5gmLlSakY2wK4iGEDyyfkcNpoWj9/wBMCOK0TYBmBPL0/ry9sJWw1kC6QlxmYEHSB7j98XQ722n/AMRi7TyLllB07/4H7kYMnJAm4m3Ix9Y2xGjhnXRYRN0Pyi1LWU2/xGMZzzINht0H6YO0Muq7CPnj2ZoggzJ+p+2NvA7sI5xKWOG0WJYe3LFuvk3LLE97fvi7wnJhSxvc8wf1GCLAdMepYeW3QdUEoYMgOZP5ftiwmSFpuO4H6Ysk42ZsaRRaFM1Fy/8A1F8BIFbM5ZIUAmpTFgP96gbAcxtz64qf6ZcfeoVytaSAT5T9wJNM26AkH37Y6ye+OA5X/wDy8SsYWlmCP/UPB+WnGd7BSeCNCqMdxGkFdk8QZHXTtyn+bYWMtlIFMnv98OfEnIQhTBI5ibYXisIsxa3MXwuJotLpUMyC8UWSeUBvtgVSpskE7HbBfOi5+eMZykPKpRz/AJ7Y5r2Z5PJHRD83QkT2xUq0ZHywZyo1ahbafoMa5bLXE9MZ2M2TFBFyuifYH88QigzuQoLFuQE/bDBx+loKgA/COX+723xvl82KSgVC4VgWJU+oQJCqT8OqP5GFxQNIwLlIT3ZUOX4HVqKW8twTACkxJ3kSLLA26kYqZng9VKjaqZIAn0nltqsNhaR3GGValRlUVW9NUH1gKW5EFhIClANJ6jnywTylAIQoqOSBHq+fwz9d/wBcc59d9LVJmPJIBpEqLE9B+UiO/L264nyAYhhG4BFj22+V8dDXhyatRQTfYAC20RzjkOhxhnQx6V3j/jtzwxxJNsqqGuGyVaORqFRa4aD0jt09vtNi1PhMrDSoiSNuX8+eCDVgCCBpAkc9ut8Va7F9qm5IEXgC/wCmDx3aJ+GpBwzL/wC76/8AGMYwtYCzNfnH/WPYTP1RyooiwNiB0F7YhzWWDC3uI5/QfqMEVUdx9P1xrXUATcTaRY/Xf7nH3BU0DbhQLzuO5ax5gNrme2CORyAXrb/P4o6+pRb5nF6gsAE2H4QfSP3Pz+gxYooALTc7STftO2EyBelQ0aUDa/8ANpJ++JSmJNMf8Y8FxQWSkrTR/wB7/eca1qGrcA9jf9b4mjGwGAbrygymVCfD+o+1sWSv8InGRjM4WIRlaRjR1t/P0++JcYwUFXWmALW5m83+eI3OLJGImTFGlKVXOJgMYgY8Gg4YlKt1XHEf9SeHGhn6jRar/cXuG3+Yacdu80Df2v3MAfWMJv8AqfwsV6VBl+Jamg9lf/lR9cZMU0lk8looOh0c1pl+KNXymXe+uNLAHdllTa8gxPzGI2zUqA1oM3EX6f8AWFjh2b/pVrUnLNDkpFxqvII6WHLFvKcYV1KVd5AuJkH87H6b451Ss5xMHUJXtyuhE87S5xbt+24xRr1oCyZjbFXOcV8s6NQZATpvJWLR3Ft98Cc5nzUmJ3NsZajzoNUqIZnP+WRBBJ9rDFrLcRE2JtE/P54WGqTHUd++IhnYYWMc/fCNDgZRAc6yZs3xPzHg307Htilm+JkFTF+sbbj7ffFBM6oIvE/be8/z64KZNFcibibkmB8+vXC1MznZnJgw6KXhmb1RaP36+8YaeAcRJkargiFmL/XeBHz64U+J0iW/tA2FwVjbYgHtz5xgl4anUpIZRvqjny+hv/BiDqTnaBMBB0TU/EQKgkGG3FiAJK/+trxz+w6u7DUWkGbHVIO42G28/Pti+Mj/AFFVPLBQKPUIET1G8G38thlynAaQJLU1JJm9x7xty6Yc4Go4Xsq66JICVWKrpJLAgACZ0x/j9+2GRPD1Q6QNCARJJubCbDnM4YxURBpBURyUbD2GIcxxEKJC/W2K0+zmN+symaCAhdXwzVJJXMwOQ0mw+TAflj2LicScifSMZxo/i0OXuU0O5qDLjFehu56Exj2PY7x1WJEMuLYlG2PY9gHVBak/fGx2xnHsFeWo5Yycex7HkCt+WNW2OPY9hEUH41VYPTAYgdjHMYL4zj2AF5YbGp5+2MY9hwlWlTlitmD6T8vuMZx7FNku6RfEmacZlgHYCXMBiLiiIPuMFvFjnRlrm9RJvv6GN+twDjGPYzPP9b/NWp/5GpG4t+L/AMv0wEViadz/ACTjOPY4j9fRUrfWqdZjoNzuP1xdyjeoe2PY9gbKQ0VDMm7fzmMeywlnm/8A3jGPYoNFooaq1SaQhNzA3/8AbB/g5/uL8vuMYx7Enap6n1+SaPE6Cnl0amAjebEr6TF7SOWKnC6rEXJPue2PY9jfgv8AEkOi6P4YUaGsN8S8Qc3EmMex7HjumZooqfxH2/XCx/qFmGSgCjMsuBYkWg2tjOPYk3UqtP6lxipm6hJJdyTuSxOM49j2IEmUhJl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64" name="Picture 4" descr="http://www.vivaterra.org.br/pau_brasil_42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531611"/>
            <a:ext cx="2939752" cy="306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espacodosol.com/blog/wp-content/uploads/2012/09/Ipe_rox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80093"/>
            <a:ext cx="3562106" cy="30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ibflorestas.org.br/loja/media/catalog/product/cache/1/image/800x800/9df78eab33525d08d6e5fb8d27136e95/a/n/angico_vermelho04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75406"/>
            <a:ext cx="3165962" cy="31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10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r="17322" b="8664"/>
          <a:stretch>
            <a:fillRect/>
          </a:stretch>
        </p:blipFill>
        <p:spPr>
          <a:xfrm>
            <a:off x="0" y="7996"/>
            <a:ext cx="9144000" cy="6669088"/>
          </a:xfrm>
        </p:spPr>
      </p:pic>
    </p:spTree>
    <p:extLst>
      <p:ext uri="{BB962C8B-B14F-4D97-AF65-F5344CB8AC3E}">
        <p14:creationId xmlns:p14="http://schemas.microsoft.com/office/powerpoint/2010/main" val="13349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35817" r="14120" b="7085"/>
          <a:stretch>
            <a:fillRect/>
          </a:stretch>
        </p:blipFill>
        <p:spPr>
          <a:xfrm>
            <a:off x="250825" y="836836"/>
            <a:ext cx="8642350" cy="48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eaLnBrk="1" hangingPunct="1"/>
            <a:r>
              <a:rPr lang="pt-BR" dirty="0" smtClean="0">
                <a:latin typeface="Bauhaus 93" pitchFamily="82" charset="0"/>
              </a:rPr>
              <a:t>FLORESTAS DE ARAUCÁRIA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Situa-se em certas regiões os estados do RS, SC, PR, SP</a:t>
            </a:r>
          </a:p>
          <a:p>
            <a:pPr eaLnBrk="1" hangingPunct="1"/>
            <a:r>
              <a:rPr lang="pt-BR" dirty="0" smtClean="0"/>
              <a:t>Índices pluviométricos em torno de 1400mm anuais</a:t>
            </a:r>
          </a:p>
          <a:p>
            <a:pPr eaLnBrk="1" hangingPunct="1"/>
            <a:endParaRPr lang="pt-BR" dirty="0" smtClean="0"/>
          </a:p>
        </p:txBody>
      </p:sp>
      <p:pic>
        <p:nvPicPr>
          <p:cNvPr id="44036" name="Picture 5" descr="300px-Pinheiro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48050"/>
            <a:ext cx="4176713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http://www.meioambienteurgente.blogger.com.br/araucari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4" y="3729185"/>
            <a:ext cx="38100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6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Floresta de araucárias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5602" name="Picture 2" descr="http://1.bp.blogspot.com/-5jDing0uj24/T_i4sQlhvZI/AAAAAAAAAZA/dB3J5IlM-Fg/s1600/mapa-das-arauca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584777" cy="551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08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 smtClean="0">
                <a:solidFill>
                  <a:srgbClr val="FF0000"/>
                </a:solidFill>
              </a:rPr>
              <a:t>TAIGA ou FLORESTA BOREAL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15364" name="Picture 4" descr="tai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133600"/>
            <a:ext cx="633571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6125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smtClean="0"/>
              <a:t>Apresenta 3 estratos bem definidos: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Arbóreo: Pinheiro –do- paraná (</a:t>
            </a:r>
            <a:r>
              <a:rPr lang="pt-BR" i="1" dirty="0" err="1" smtClean="0"/>
              <a:t>Araucaria</a:t>
            </a:r>
            <a:r>
              <a:rPr lang="pt-BR" i="1" dirty="0" smtClean="0"/>
              <a:t> </a:t>
            </a:r>
            <a:r>
              <a:rPr lang="pt-BR" i="1" dirty="0" err="1" smtClean="0"/>
              <a:t>angustifolia</a:t>
            </a:r>
            <a:r>
              <a:rPr lang="pt-BR" dirty="0" smtClean="0"/>
              <a:t>) e </a:t>
            </a:r>
            <a:r>
              <a:rPr lang="pt-BR" i="1" dirty="0" err="1" smtClean="0"/>
              <a:t>Podocarpus</a:t>
            </a:r>
            <a:endParaRPr lang="pt-BR" i="1" dirty="0" smtClean="0"/>
          </a:p>
        </p:txBody>
      </p:sp>
      <p:pic>
        <p:nvPicPr>
          <p:cNvPr id="45060" name="Picture 5" descr="Podocarpus_macrophyllus_Select_Spreader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924175"/>
            <a:ext cx="467995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8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9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46083" name="Picture 4" descr="figura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92150"/>
            <a:ext cx="7848600" cy="5434013"/>
          </a:xfrm>
          <a:noFill/>
        </p:spPr>
      </p:pic>
    </p:spTree>
    <p:extLst>
      <p:ext uri="{BB962C8B-B14F-4D97-AF65-F5344CB8AC3E}">
        <p14:creationId xmlns:p14="http://schemas.microsoft.com/office/powerpoint/2010/main" val="6958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Estrato Arbustivo: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Muito denso</a:t>
            </a:r>
          </a:p>
          <a:p>
            <a:pPr eaLnBrk="1" hangingPunct="1"/>
            <a:r>
              <a:rPr lang="pt-BR" smtClean="0"/>
              <a:t>Diversos tipos de arbustos e samabaias (</a:t>
            </a:r>
            <a:r>
              <a:rPr lang="pt-BR" i="1" smtClean="0"/>
              <a:t>Dicksonia)</a:t>
            </a:r>
          </a:p>
        </p:txBody>
      </p:sp>
      <p:pic>
        <p:nvPicPr>
          <p:cNvPr id="47108" name="Picture 5" descr="dicksonia1@glenvea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2738"/>
            <a:ext cx="32385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1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Os “troncos”  destas samambaias são formados por rizomas secos e compactados - o xaxim- </a:t>
            </a:r>
          </a:p>
        </p:txBody>
      </p:sp>
      <p:pic>
        <p:nvPicPr>
          <p:cNvPr id="48132" name="Picture 5" descr="p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141663"/>
            <a:ext cx="35210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 descr="samabaia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32400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9" descr="3647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429000"/>
            <a:ext cx="22320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1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Estrato Herbaceo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Vegetação rasteira, epífitas como orquídeas e bromélias</a:t>
            </a:r>
          </a:p>
        </p:txBody>
      </p:sp>
      <p:pic>
        <p:nvPicPr>
          <p:cNvPr id="49156" name="Picture 7" descr="t247c83edceafb5bromeli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972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9" descr="t2469a4c4d308aaDSCF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2093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1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Fauna</a:t>
            </a:r>
            <a:endParaRPr lang="pt-BR" dirty="0"/>
          </a:p>
        </p:txBody>
      </p:sp>
      <p:pic>
        <p:nvPicPr>
          <p:cNvPr id="4" name="Picture 7" descr="gralhaaz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196752"/>
            <a:ext cx="3376165" cy="444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s2.glbimg.com/W0szGbSfZrxG3j-IWylVVDUpADA=/s.glbimg.com/jo/g1/f/original/2014/02/10/puma_concolor_-_zig_koch_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5257428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4578" name="Picture 2" descr="http://1.bp.blogspot.com/_nDa-XtXzvy0/TA8qIT1S7LI/AAAAAAAACKY/GAYLHFWM7NU/s1600/Floresta+com+Araucaria_Pag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0850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3324508" y="-29477"/>
            <a:ext cx="22790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Manguezal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50825" y="1150293"/>
            <a:ext cx="44767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pt-BR" sz="2400" dirty="0"/>
              <a:t>foz dos rios, onde há água salobra </a:t>
            </a: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250825" y="708968"/>
            <a:ext cx="34737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pt-BR" sz="2400"/>
              <a:t>Amapá até Santa Catarina </a:t>
            </a: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50825" y="1596380"/>
            <a:ext cx="51211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pt-BR" sz="2400" dirty="0"/>
              <a:t>solos são lodosos e ricos em nutrientes </a:t>
            </a:r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250825" y="1988840"/>
            <a:ext cx="8316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pt-BR" sz="2400" dirty="0"/>
              <a:t>berçários naturais de muitas espécies de caranguejos, peixes e aves </a:t>
            </a: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2906755" y="2566645"/>
            <a:ext cx="2889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raízes-escoras </a:t>
            </a:r>
          </a:p>
        </p:txBody>
      </p:sp>
      <p:pic>
        <p:nvPicPr>
          <p:cNvPr id="93195" name="Picture 11" descr="manguez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84" y="3126631"/>
            <a:ext cx="4824413" cy="361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/>
      <p:bldP spid="93190" grpId="0"/>
      <p:bldP spid="93191" grpId="0"/>
      <p:bldP spid="93192" grpId="0"/>
      <p:bldP spid="9319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 r="15007" b="7085"/>
          <a:stretch>
            <a:fillRect/>
          </a:stretch>
        </p:blipFill>
        <p:spPr>
          <a:xfrm>
            <a:off x="0" y="333375"/>
            <a:ext cx="8893175" cy="6257925"/>
          </a:xfrm>
        </p:spPr>
      </p:pic>
    </p:spTree>
    <p:extLst>
      <p:ext uri="{BB962C8B-B14F-4D97-AF65-F5344CB8AC3E}">
        <p14:creationId xmlns:p14="http://schemas.microsoft.com/office/powerpoint/2010/main" val="40314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pt-BR" b="1" dirty="0" smtClean="0">
                <a:solidFill>
                  <a:srgbClr val="080808"/>
                </a:solidFill>
              </a:rPr>
              <a:t>Agricultores e pecuaristas foram atraídos para a região devido ao seu solo fértil e condições naturais favoráveis, o que </a:t>
            </a:r>
            <a:r>
              <a:rPr lang="pt-BR" b="1" u="sng" dirty="0" smtClean="0">
                <a:solidFill>
                  <a:srgbClr val="080808"/>
                </a:solidFill>
              </a:rPr>
              <a:t>ocasionou uma desordenada expansão, gerando um acelerado desgaste do solo e iniciando um processo de desertificação em algumas áreas desse bioma.</a:t>
            </a:r>
          </a:p>
          <a:p>
            <a:pPr eaLnBrk="1" hangingPunct="1"/>
            <a:endParaRPr 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2997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4800" b="1" dirty="0" smtClean="0">
                <a:solidFill>
                  <a:srgbClr val="FF0000"/>
                </a:solidFill>
              </a:rPr>
              <a:t>TAIGA ou FLORESTA BOREAL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16388" name="Picture 4" descr="taig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71688"/>
            <a:ext cx="65532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6971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r="15007" b="10277"/>
          <a:stretch>
            <a:fillRect/>
          </a:stretch>
        </p:blipFill>
        <p:spPr>
          <a:xfrm>
            <a:off x="0" y="260350"/>
            <a:ext cx="9144000" cy="6264275"/>
          </a:xfrm>
        </p:spPr>
      </p:pic>
    </p:spTree>
    <p:extLst>
      <p:ext uri="{BB962C8B-B14F-4D97-AF65-F5344CB8AC3E}">
        <p14:creationId xmlns:p14="http://schemas.microsoft.com/office/powerpoint/2010/main" val="22538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769" y="346645"/>
            <a:ext cx="6787935" cy="1006290"/>
          </a:xfrm>
        </p:spPr>
        <p:txBody>
          <a:bodyPr/>
          <a:lstStyle/>
          <a:p>
            <a:endParaRPr lang="pt-BR"/>
          </a:p>
        </p:txBody>
      </p:sp>
      <p:pic>
        <p:nvPicPr>
          <p:cNvPr id="26626" name="Picture 2" descr="http://www.portalaz.com.br/imagens/geral/20090913175258_1bc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www.saobernardo.sp.gov.br/dados1/materias/3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93" y="260648"/>
            <a:ext cx="500703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2.bp.blogspot.com/-CNP-FYBaMwU/UC0bEL_FEXI/AAAAAAAAAB0/CfirDOokLp0/s1600/27022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52006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spnorte.com.br/wp-content/uploads/2011/05/shutterstock_4074081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988" y="3731468"/>
            <a:ext cx="4450973" cy="296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8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3348038" y="17534"/>
            <a:ext cx="22304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Caatinga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539750" y="1052513"/>
            <a:ext cx="8064500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>
                <a:solidFill>
                  <a:srgbClr val="0000CC"/>
                </a:solidFill>
              </a:rPr>
              <a:t>REGIÃO NORDESTE</a:t>
            </a:r>
          </a:p>
          <a:p>
            <a:pPr>
              <a:spcBef>
                <a:spcPct val="50000"/>
              </a:spcBef>
            </a:pPr>
            <a:r>
              <a:rPr lang="pt-BR" sz="1800" b="1">
                <a:solidFill>
                  <a:srgbClr val="0000CC"/>
                </a:solidFill>
              </a:rPr>
              <a:t>PLANTAS XERÓFITAS (CÁCTUS)</a:t>
            </a:r>
          </a:p>
          <a:p>
            <a:pPr>
              <a:spcBef>
                <a:spcPct val="50000"/>
              </a:spcBef>
            </a:pPr>
            <a:r>
              <a:rPr lang="pt-BR" sz="1800" b="1">
                <a:solidFill>
                  <a:srgbClr val="0000CC"/>
                </a:solidFill>
              </a:rPr>
              <a:t>BIODIVERSIDADE ALTA (ARTRÓPODES)</a:t>
            </a:r>
          </a:p>
          <a:p>
            <a:pPr>
              <a:spcBef>
                <a:spcPct val="50000"/>
              </a:spcBef>
            </a:pPr>
            <a:r>
              <a:rPr lang="pt-BR" sz="1800" b="1">
                <a:solidFill>
                  <a:srgbClr val="0000CC"/>
                </a:solidFill>
              </a:rPr>
              <a:t>LONGOS PERÍODOS DE ESTIÁGEM</a:t>
            </a:r>
          </a:p>
          <a:p>
            <a:pPr>
              <a:spcBef>
                <a:spcPct val="50000"/>
              </a:spcBef>
            </a:pPr>
            <a:r>
              <a:rPr lang="pt-BR" sz="1800" b="1">
                <a:solidFill>
                  <a:srgbClr val="0000CC"/>
                </a:solidFill>
              </a:rPr>
              <a:t>Gambá, gralha, veado-catingueiro</a:t>
            </a:r>
          </a:p>
        </p:txBody>
      </p:sp>
      <p:pic>
        <p:nvPicPr>
          <p:cNvPr id="88071" name="Picture 7" descr="caati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470275"/>
            <a:ext cx="460851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3" name="Picture 9" descr="casc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6250"/>
            <a:ext cx="3276600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4" name="Picture 10" descr="mandaca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429000"/>
            <a:ext cx="1943100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6804025" y="2924175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/>
              <a:t>cascavel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6551613" y="6308725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/>
              <a:t>mandacaru</a:t>
            </a:r>
          </a:p>
        </p:txBody>
      </p:sp>
    </p:spTree>
    <p:extLst>
      <p:ext uri="{BB962C8B-B14F-4D97-AF65-F5344CB8AC3E}">
        <p14:creationId xmlns:p14="http://schemas.microsoft.com/office/powerpoint/2010/main" val="26782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10000"/>
              </a:lnSpc>
            </a:pPr>
            <a:r>
              <a:rPr lang="pt-BR" sz="2400" b="1" dirty="0" smtClean="0">
                <a:solidFill>
                  <a:srgbClr val="080808"/>
                </a:solidFill>
              </a:rPr>
              <a:t>Abrange os estados do Ceará, Rio Grande do Norte, Paraíba, Pernambuco, Sergipe, Alagoas, Bahia, sul e leste do Piauí e norte de Minas Gerais.</a:t>
            </a:r>
          </a:p>
          <a:p>
            <a:pPr algn="just" eaLnBrk="1" hangingPunct="1">
              <a:lnSpc>
                <a:spcPct val="110000"/>
              </a:lnSpc>
            </a:pPr>
            <a:endParaRPr lang="pt-BR" sz="2400" b="1" dirty="0" smtClean="0">
              <a:solidFill>
                <a:srgbClr val="080808"/>
              </a:solidFill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pt-BR" sz="2400" b="1" dirty="0" smtClean="0">
                <a:solidFill>
                  <a:srgbClr val="080808"/>
                </a:solidFill>
              </a:rPr>
              <a:t>Possui um clima </a:t>
            </a:r>
            <a:r>
              <a:rPr lang="pt-BR" sz="2400" b="1" dirty="0" err="1" smtClean="0">
                <a:solidFill>
                  <a:srgbClr val="080808"/>
                </a:solidFill>
              </a:rPr>
              <a:t>semi-árido</a:t>
            </a:r>
            <a:r>
              <a:rPr lang="pt-BR" sz="2400" b="1" dirty="0" smtClean="0">
                <a:solidFill>
                  <a:srgbClr val="080808"/>
                </a:solidFill>
              </a:rPr>
              <a:t> com temperaturas médias anuais entre 27ºC e 29ºC, e índices pluviométricos irregulares variando de 250 a 1000mm por ano, concentrando-se durante 3 a 5 meses. Na estação seca a temperatura do solo, que é raso, pedregoso e alcalino, pode chegar a 60ºC.</a:t>
            </a:r>
          </a:p>
          <a:p>
            <a:pPr eaLnBrk="1" hangingPunct="1"/>
            <a:endParaRPr lang="pt-BR" sz="4400" dirty="0" smtClean="0"/>
          </a:p>
        </p:txBody>
      </p:sp>
    </p:spTree>
    <p:extLst>
      <p:ext uri="{BB962C8B-B14F-4D97-AF65-F5344CB8AC3E}">
        <p14:creationId xmlns:p14="http://schemas.microsoft.com/office/powerpoint/2010/main" val="384670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encrypted-tbn1.gstatic.com/images?q=tbn:ANd9GcTrOb7mWHx63CSOK4CfLQkPnGh8GbRqvspVTHepaPgQW9vKBE7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1604"/>
            <a:ext cx="6624736" cy="66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10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19459" name="Picture 4" descr="pag5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916" y="404664"/>
            <a:ext cx="8093532" cy="5453211"/>
          </a:xfrm>
          <a:noFill/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109659" y="5855317"/>
            <a:ext cx="7287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/>
              <a:t>VISÃO DA CAATINGA EM ÉPOCA DE ESTIAGEM</a:t>
            </a:r>
          </a:p>
        </p:txBody>
      </p:sp>
    </p:spTree>
    <p:extLst>
      <p:ext uri="{BB962C8B-B14F-4D97-AF65-F5344CB8AC3E}">
        <p14:creationId xmlns:p14="http://schemas.microsoft.com/office/powerpoint/2010/main" val="248561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20483" name="Picture 6" descr="pag6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017" y="260648"/>
            <a:ext cx="8451447" cy="5649491"/>
          </a:xfrm>
          <a:noFill/>
        </p:spPr>
      </p:pic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649310" y="6021288"/>
            <a:ext cx="55869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dirty="0"/>
              <a:t>VISÃO DA CAATINGA EM ÉPOCA DE CHUVA</a:t>
            </a:r>
          </a:p>
        </p:txBody>
      </p:sp>
    </p:spTree>
    <p:extLst>
      <p:ext uri="{BB962C8B-B14F-4D97-AF65-F5344CB8AC3E}">
        <p14:creationId xmlns:p14="http://schemas.microsoft.com/office/powerpoint/2010/main" val="380483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-142882" y="-134818"/>
            <a:ext cx="928688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pt-BR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Mata de cocais</a:t>
            </a:r>
          </a:p>
          <a:p>
            <a:pPr algn="ctr"/>
            <a:r>
              <a:rPr lang="pt-BR" sz="2400" b="1" dirty="0"/>
              <a:t>A mata de cocais situa-se entre a floresta amazônica e a caatinga. </a:t>
            </a:r>
          </a:p>
          <a:p>
            <a:pPr algn="ctr"/>
            <a:r>
              <a:rPr lang="pt-BR" sz="2400" b="1" dirty="0"/>
              <a:t>São matas de carnaúba, babaçu, buriti e outras palmeiras. </a:t>
            </a:r>
          </a:p>
          <a:p>
            <a:pPr algn="ctr"/>
            <a:r>
              <a:rPr lang="pt-BR" sz="2400" b="1" dirty="0"/>
              <a:t>Vários tipos de animais habitam esse ecossistema, como a </a:t>
            </a:r>
            <a:r>
              <a:rPr lang="pt-BR" sz="2400" b="1" dirty="0" err="1"/>
              <a:t>araracanga</a:t>
            </a:r>
            <a:r>
              <a:rPr lang="pt-BR" sz="2400" b="1" dirty="0"/>
              <a:t> e o macaco </a:t>
            </a:r>
            <a:r>
              <a:rPr lang="pt-BR" sz="2400" b="1" dirty="0" err="1"/>
              <a:t>cuxiú</a:t>
            </a:r>
            <a:r>
              <a:rPr lang="pt-BR" sz="2400" dirty="0"/>
              <a:t>.</a:t>
            </a:r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-684213" y="3357563"/>
            <a:ext cx="56753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400" dirty="0">
                <a:latin typeface="Verdana" pitchFamily="34" charset="0"/>
              </a:rPr>
              <a:t>  </a:t>
            </a:r>
            <a:r>
              <a:rPr lang="pt-BR" sz="17600" dirty="0">
                <a:latin typeface="Verdana" pitchFamily="34" charset="0"/>
              </a:rPr>
              <a:t> </a:t>
            </a:r>
            <a:r>
              <a:rPr lang="pt-BR" sz="1400" dirty="0">
                <a:latin typeface="Verdana" pitchFamily="34" charset="0"/>
              </a:rPr>
              <a:t>                                                                          </a:t>
            </a:r>
            <a:br>
              <a:rPr lang="pt-BR" sz="1400" dirty="0">
                <a:latin typeface="Verdana" pitchFamily="34" charset="0"/>
              </a:rPr>
            </a:br>
            <a:r>
              <a:rPr lang="pt-BR" sz="1400" b="1" dirty="0" err="1">
                <a:latin typeface="Verdana" pitchFamily="34" charset="0"/>
              </a:rPr>
              <a:t>Araracanga</a:t>
            </a:r>
            <a:r>
              <a:rPr lang="pt-BR" sz="1400" b="1" dirty="0">
                <a:latin typeface="Verdana" pitchFamily="34" charset="0"/>
              </a:rPr>
              <a:t> </a:t>
            </a:r>
            <a:endParaRPr lang="pt-BR" sz="1400" dirty="0">
              <a:latin typeface="Verdana" pitchFamily="34" charset="0"/>
            </a:endParaRPr>
          </a:p>
          <a:p>
            <a:pPr algn="ctr" eaLnBrk="0" hangingPunct="0"/>
            <a:r>
              <a:rPr lang="pt-BR" sz="1400" dirty="0">
                <a:latin typeface="Verdana" pitchFamily="34" charset="0"/>
              </a:rPr>
              <a:t> </a:t>
            </a:r>
          </a:p>
        </p:txBody>
      </p:sp>
      <p:pic>
        <p:nvPicPr>
          <p:cNvPr id="84998" name="Picture 6" descr="ar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60575"/>
            <a:ext cx="2884487" cy="38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cuxi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60575"/>
            <a:ext cx="3810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959225" y="5013325"/>
            <a:ext cx="518477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1800" dirty="0"/>
              <a:t>macaco </a:t>
            </a:r>
            <a:r>
              <a:rPr lang="pt-BR" sz="1800" dirty="0" err="1"/>
              <a:t>cuxiú</a:t>
            </a:r>
            <a:r>
              <a:rPr lang="pt-BR" sz="1800" dirty="0"/>
              <a:t>.</a:t>
            </a:r>
          </a:p>
          <a:p>
            <a:pPr>
              <a:spcBef>
                <a:spcPct val="50000"/>
              </a:spcBef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7736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  <p:bldP spid="84997" grpId="0"/>
      <p:bldP spid="8500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3347864" y="-87198"/>
            <a:ext cx="26622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uhaus 93" pitchFamily="82" charset="0"/>
              </a:rPr>
              <a:t>Restinga</a:t>
            </a: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176213" y="676275"/>
            <a:ext cx="85693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pt-BR" sz="1600" dirty="0"/>
              <a:t>Encontramos nesse ecossistema animais como </a:t>
            </a:r>
            <a:r>
              <a:rPr lang="pt-BR" sz="1600" dirty="0" err="1"/>
              <a:t>maria</a:t>
            </a:r>
            <a:r>
              <a:rPr lang="pt-BR" sz="1600" dirty="0"/>
              <a:t>-farinha, besourinho-da-praia, </a:t>
            </a:r>
          </a:p>
          <a:p>
            <a:r>
              <a:rPr lang="pt-BR" sz="1600" dirty="0"/>
              <a:t>viúva-negra, gavião-se-coleira, coruja-buraqueira, </a:t>
            </a:r>
            <a:r>
              <a:rPr lang="pt-BR" sz="1600" dirty="0" err="1"/>
              <a:t>tiê</a:t>
            </a:r>
            <a:r>
              <a:rPr lang="pt-BR" sz="1600" dirty="0"/>
              <a:t>-sangue e perereca, entre outros. </a:t>
            </a:r>
          </a:p>
          <a:p>
            <a:r>
              <a:rPr lang="pt-BR" sz="1600" dirty="0"/>
              <a:t>Como exemplos de plantas características da restinga podemos citar: </a:t>
            </a:r>
            <a:r>
              <a:rPr lang="pt-BR" sz="1600" dirty="0" err="1"/>
              <a:t>sumaré</a:t>
            </a:r>
            <a:r>
              <a:rPr lang="pt-BR" sz="1600" dirty="0"/>
              <a:t>, aperta-</a:t>
            </a:r>
            <a:r>
              <a:rPr lang="pt-BR" sz="1600" dirty="0" err="1"/>
              <a:t>goéla</a:t>
            </a:r>
            <a:r>
              <a:rPr lang="pt-BR" sz="1600" dirty="0"/>
              <a:t>, </a:t>
            </a:r>
          </a:p>
          <a:p>
            <a:r>
              <a:rPr lang="pt-BR" sz="1600" dirty="0"/>
              <a:t>açucena, bromélias, cactos, coroa-de-frade, aroeirinha, jurema e taboa </a:t>
            </a:r>
          </a:p>
        </p:txBody>
      </p:sp>
      <p:pic>
        <p:nvPicPr>
          <p:cNvPr id="92168" name="Picture 8" descr="coroadefr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27051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7" name="Picture 7" descr="mariafarin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2879725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 descr="sumare do mat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65625"/>
            <a:ext cx="2808287" cy="21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971550" y="3860800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/>
              <a:t>Maria-farinha</a:t>
            </a: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1258888" y="6381750"/>
            <a:ext cx="3671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/>
              <a:t>sumaré</a:t>
            </a:r>
          </a:p>
        </p:txBody>
      </p:sp>
      <p:sp>
        <p:nvSpPr>
          <p:cNvPr id="92173" name="Text Box 13"/>
          <p:cNvSpPr txBox="1">
            <a:spLocks noChangeArrowheads="1"/>
          </p:cNvSpPr>
          <p:nvPr/>
        </p:nvSpPr>
        <p:spPr bwMode="auto">
          <a:xfrm>
            <a:off x="6372225" y="3573463"/>
            <a:ext cx="2520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/>
              <a:t>coroa-de-frade</a:t>
            </a:r>
          </a:p>
        </p:txBody>
      </p:sp>
      <p:pic>
        <p:nvPicPr>
          <p:cNvPr id="92175" name="Picture 15" descr="ANd9GcSwuPE0kez3mzmN61HOtqKw_7kLlS4JBvgvVglLbJiSSjk6BbO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21163"/>
            <a:ext cx="2808287" cy="21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6589713" y="6308725"/>
            <a:ext cx="2303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/>
              <a:t>bromélias</a:t>
            </a:r>
          </a:p>
        </p:txBody>
      </p:sp>
    </p:spTree>
    <p:extLst>
      <p:ext uri="{BB962C8B-B14F-4D97-AF65-F5344CB8AC3E}">
        <p14:creationId xmlns:p14="http://schemas.microsoft.com/office/powerpoint/2010/main" val="33818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000" dirty="0" smtClean="0">
                <a:solidFill>
                  <a:srgbClr val="FF0000"/>
                </a:solidFill>
                <a:latin typeface="Bauhaus 93" pitchFamily="82" charset="0"/>
              </a:rPr>
              <a:t>PANTANAL MATO-GROSSENSE</a:t>
            </a:r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r="15007" b="8664"/>
          <a:stretch>
            <a:fillRect/>
          </a:stretch>
        </p:blipFill>
        <p:spPr>
          <a:xfrm>
            <a:off x="0" y="1125538"/>
            <a:ext cx="9144000" cy="5399087"/>
          </a:xfrm>
        </p:spPr>
      </p:pic>
    </p:spTree>
    <p:extLst>
      <p:ext uri="{BB962C8B-B14F-4D97-AF65-F5344CB8AC3E}">
        <p14:creationId xmlns:p14="http://schemas.microsoft.com/office/powerpoint/2010/main" val="21006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4800" b="1" dirty="0" smtClean="0">
                <a:solidFill>
                  <a:srgbClr val="FF0000"/>
                </a:solidFill>
              </a:rPr>
              <a:t>TAIGA ou FLORESTA BOREAL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17412" name="Picture 5" descr="desert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70" y="1556792"/>
            <a:ext cx="7974130" cy="492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3736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upload.wikimedia.org/wikipedia/commons/8/88/Pantanal_55.76W_15.4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8" y="332656"/>
            <a:ext cx="7924800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10634" r="15300" b="25391"/>
          <a:stretch>
            <a:fillRect/>
          </a:stretch>
        </p:blipFill>
        <p:spPr bwMode="auto">
          <a:xfrm>
            <a:off x="179388" y="260350"/>
            <a:ext cx="871378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10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9824" r="15567" b="9148"/>
          <a:stretch>
            <a:fillRect/>
          </a:stretch>
        </p:blipFill>
        <p:spPr>
          <a:xfrm>
            <a:off x="179388" y="0"/>
            <a:ext cx="8964612" cy="6751638"/>
          </a:xfrm>
        </p:spPr>
      </p:pic>
    </p:spTree>
    <p:extLst>
      <p:ext uri="{BB962C8B-B14F-4D97-AF65-F5344CB8AC3E}">
        <p14:creationId xmlns:p14="http://schemas.microsoft.com/office/powerpoint/2010/main" val="36149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29699" name="Picture 4" descr="tuiuiu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613" y="260648"/>
            <a:ext cx="3962400" cy="5759450"/>
          </a:xfrm>
          <a:noFill/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1907704" y="6093296"/>
            <a:ext cx="94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dirty="0"/>
              <a:t>TUIUIÚ</a:t>
            </a:r>
          </a:p>
        </p:txBody>
      </p:sp>
      <p:pic>
        <p:nvPicPr>
          <p:cNvPr id="5" name="Picture 9" descr="cervodopanta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521521" cy="327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75245"/>
            <a:ext cx="8229600" cy="45259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pt-BR" b="1" dirty="0" smtClean="0"/>
              <a:t>Abriga uma das mais ricas reservas de vida selvagem do mundo</a:t>
            </a:r>
          </a:p>
          <a:p>
            <a:pPr eaLnBrk="1" hangingPunct="1">
              <a:lnSpc>
                <a:spcPct val="90000"/>
              </a:lnSpc>
            </a:pPr>
            <a:endParaRPr lang="pt-BR" b="1" dirty="0" smtClean="0"/>
          </a:p>
          <a:p>
            <a:pPr eaLnBrk="1" hangingPunct="1">
              <a:lnSpc>
                <a:spcPct val="90000"/>
              </a:lnSpc>
            </a:pPr>
            <a:r>
              <a:rPr lang="pt-BR" b="1" dirty="0" smtClean="0"/>
              <a:t>Em alguns locais mais elevados onde o solo não retém água a vegetação pode apresentar a vegetação típica de caatinga como </a:t>
            </a:r>
            <a:r>
              <a:rPr lang="pt-BR" b="1" dirty="0" err="1" smtClean="0"/>
              <a:t>cactus</a:t>
            </a:r>
            <a:endParaRPr lang="pt-BR" b="1" dirty="0" smtClean="0"/>
          </a:p>
          <a:p>
            <a:pPr eaLnBrk="1" hangingPunct="1">
              <a:lnSpc>
                <a:spcPct val="90000"/>
              </a:lnSpc>
            </a:pPr>
            <a:endParaRPr lang="pt-BR" b="1" dirty="0" smtClean="0"/>
          </a:p>
          <a:p>
            <a:pPr eaLnBrk="1" hangingPunct="1">
              <a:lnSpc>
                <a:spcPct val="90000"/>
              </a:lnSpc>
            </a:pPr>
            <a:r>
              <a:rPr lang="pt-BR" b="1" dirty="0" smtClean="0"/>
              <a:t>Nas áreas que são inundadas durante as cheias anuais crescem gramíneas formando pastagens naturais</a:t>
            </a:r>
          </a:p>
        </p:txBody>
      </p:sp>
    </p:spTree>
    <p:extLst>
      <p:ext uri="{BB962C8B-B14F-4D97-AF65-F5344CB8AC3E}">
        <p14:creationId xmlns:p14="http://schemas.microsoft.com/office/powerpoint/2010/main" val="146661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TAIGA ou FLORESTA BOREAL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1934730"/>
            <a:ext cx="7772400" cy="4264025"/>
          </a:xfrm>
        </p:spPr>
        <p:txBody>
          <a:bodyPr/>
          <a:lstStyle/>
          <a:p>
            <a:pPr>
              <a:defRPr/>
            </a:pPr>
            <a:endParaRPr lang="pt-BR" smtClean="0"/>
          </a:p>
        </p:txBody>
      </p:sp>
      <p:pic>
        <p:nvPicPr>
          <p:cNvPr id="18436" name="Picture 4" descr="taiga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73786"/>
            <a:ext cx="6552728" cy="492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0318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1446</Words>
  <Application>Microsoft Office PowerPoint</Application>
  <PresentationFormat>Apresentação na tela (4:3)</PresentationFormat>
  <Paragraphs>196</Paragraphs>
  <Slides>84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84</vt:i4>
      </vt:variant>
    </vt:vector>
  </HeadingPairs>
  <TitlesOfParts>
    <vt:vector size="85" baseType="lpstr">
      <vt:lpstr>Tema do Office</vt:lpstr>
      <vt:lpstr>BIOMAS</vt:lpstr>
      <vt:lpstr>Apresentação do PowerPoint</vt:lpstr>
      <vt:lpstr>Apresentação do PowerPoint</vt:lpstr>
      <vt:lpstr>TAIGA ou FLORESTA BOREAL</vt:lpstr>
      <vt:lpstr>TAIGA ou FLORESTA BOREAL</vt:lpstr>
      <vt:lpstr>TAIGA ou FLORESTA BOREAL</vt:lpstr>
      <vt:lpstr>TAIGA ou FLORESTA BOREAL</vt:lpstr>
      <vt:lpstr>TAIGA ou FLORESTA BOREAL</vt:lpstr>
      <vt:lpstr>TAIGA ou FLORESTA BOREAL</vt:lpstr>
      <vt:lpstr>FLORESTA TEMPERADA</vt:lpstr>
      <vt:lpstr>FLORESTA TEMPERADA</vt:lpstr>
      <vt:lpstr>FLORESTA TEMPERADA</vt:lpstr>
      <vt:lpstr>FLORESTA TEMPERADA</vt:lpstr>
      <vt:lpstr>FLORESTA TEMPERADA</vt:lpstr>
      <vt:lpstr>FLORESTA TEMPERADA</vt:lpstr>
      <vt:lpstr>FLORESTA TEMPERADA</vt:lpstr>
      <vt:lpstr>FORMAÇÕES MEDITERRÂNEAS</vt:lpstr>
      <vt:lpstr>FORMAÇÕES MEDITERRÂNEAS</vt:lpstr>
      <vt:lpstr>FORMAÇÕES MEDITERRÂNEAS</vt:lpstr>
      <vt:lpstr>FORMAÇÕES MEDITERRÂNEAS</vt:lpstr>
      <vt:lpstr>FORMAÇÕES MEDITERRÂNEAS</vt:lpstr>
      <vt:lpstr>ESTEPES</vt:lpstr>
      <vt:lpstr>ESTEPES</vt:lpstr>
      <vt:lpstr>ESTEPES</vt:lpstr>
      <vt:lpstr>ESTEPES</vt:lpstr>
      <vt:lpstr>ESTEPES</vt:lpstr>
      <vt:lpstr>PRADARIAS</vt:lpstr>
      <vt:lpstr>PRADARIAS</vt:lpstr>
      <vt:lpstr>PRADARIAS</vt:lpstr>
      <vt:lpstr>SAVANAS</vt:lpstr>
      <vt:lpstr>SAVANAS</vt:lpstr>
      <vt:lpstr>SAVANAS</vt:lpstr>
      <vt:lpstr>SAVANAS</vt:lpstr>
      <vt:lpstr>SAVANAS</vt:lpstr>
      <vt:lpstr>FLORESTAS TROPICAIS</vt:lpstr>
      <vt:lpstr>FLORESTAS TROPICAIS</vt:lpstr>
      <vt:lpstr>FLORESTAS TROPICAIS</vt:lpstr>
      <vt:lpstr>DESÉRTICA</vt:lpstr>
      <vt:lpstr>DESÉRTICA</vt:lpstr>
      <vt:lpstr>DESÉRTICA</vt:lpstr>
      <vt:lpstr>DESÉRTICA</vt:lpstr>
      <vt:lpstr>Biomas Brasileiros</vt:lpstr>
      <vt:lpstr>São eles: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CERRADO</vt:lpstr>
      <vt:lpstr>Apresentação do PowerPoint</vt:lpstr>
      <vt:lpstr>Apresentação do PowerPoint</vt:lpstr>
      <vt:lpstr>Mata atlântica</vt:lpstr>
      <vt:lpstr>Apresentação do PowerPoint</vt:lpstr>
      <vt:lpstr>Apresentação do PowerPoint</vt:lpstr>
      <vt:lpstr>Apresentação do PowerPoint</vt:lpstr>
      <vt:lpstr>FLORESTAS DE ARAUCÁRIA</vt:lpstr>
      <vt:lpstr>Floresta de araucárias</vt:lpstr>
      <vt:lpstr>Apresenta 3 estratos bem definidos:</vt:lpstr>
      <vt:lpstr>Apresentação do PowerPoint</vt:lpstr>
      <vt:lpstr>Estrato Arbustivo:</vt:lpstr>
      <vt:lpstr>Apresentação do PowerPoint</vt:lpstr>
      <vt:lpstr>Estrato Herbaceo</vt:lpstr>
      <vt:lpstr>Fauna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PANTANAL MATO-GROSSENSE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Organisation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</dc:creator>
  <cp:lastModifiedBy>Dani</cp:lastModifiedBy>
  <cp:revision>3</cp:revision>
  <dcterms:created xsi:type="dcterms:W3CDTF">2014-10-01T03:00:31Z</dcterms:created>
  <dcterms:modified xsi:type="dcterms:W3CDTF">2014-10-01T03:28:22Z</dcterms:modified>
</cp:coreProperties>
</file>