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8" r:id="rId21"/>
    <p:sldId id="279" r:id="rId22"/>
    <p:sldId id="280" r:id="rId23"/>
    <p:sldId id="281" r:id="rId24"/>
    <p:sldId id="282" r:id="rId25"/>
    <p:sldId id="283" r:id="rId26"/>
    <p:sldId id="284" r:id="rId27"/>
    <p:sldId id="294" r:id="rId28"/>
    <p:sldId id="295" r:id="rId29"/>
    <p:sldId id="289" r:id="rId30"/>
    <p:sldId id="285" r:id="rId31"/>
    <p:sldId id="286" r:id="rId32"/>
    <p:sldId id="287" r:id="rId33"/>
    <p:sldId id="288" r:id="rId34"/>
    <p:sldId id="290" r:id="rId35"/>
    <p:sldId id="291" r:id="rId36"/>
    <p:sldId id="292" r:id="rId37"/>
    <p:sldId id="293" r:id="rId38"/>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563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1096E86-E523-4AEC-A110-128FB99CB5A1}" type="datetimeFigureOut">
              <a:rPr lang="pt-BR" smtClean="0"/>
              <a:pPr/>
              <a:t>28/09/2013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3CC71D5-DD73-44AD-A0D7-24845FE0E998}"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096E86-E523-4AEC-A110-128FB99CB5A1}" type="datetimeFigureOut">
              <a:rPr lang="pt-BR" smtClean="0"/>
              <a:pPr/>
              <a:t>28/09/2013</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C71D5-DD73-44AD-A0D7-24845FE0E998}"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Untitled.jpg"/>
          <p:cNvPicPr>
            <a:picLocks noChangeAspect="1"/>
          </p:cNvPicPr>
          <p:nvPr/>
        </p:nvPicPr>
        <p:blipFill>
          <a:blip r:embed="rId2"/>
          <a:stretch>
            <a:fillRect/>
          </a:stretch>
        </p:blipFill>
        <p:spPr>
          <a:xfrm>
            <a:off x="1571604" y="500042"/>
            <a:ext cx="5757890" cy="5757890"/>
          </a:xfrm>
          <a:prstGeom prst="rect">
            <a:avLst/>
          </a:prstGeom>
        </p:spPr>
      </p:pic>
      <p:sp>
        <p:nvSpPr>
          <p:cNvPr id="4" name="Retângulo 3"/>
          <p:cNvSpPr/>
          <p:nvPr/>
        </p:nvSpPr>
        <p:spPr>
          <a:xfrm>
            <a:off x="428628" y="5445641"/>
            <a:ext cx="8572528" cy="769441"/>
          </a:xfrm>
          <a:prstGeom prst="rect">
            <a:avLst/>
          </a:prstGeom>
          <a:noFill/>
        </p:spPr>
        <p:txBody>
          <a:bodyPr wrap="square" lIns="91440" tIns="45720" rIns="91440" bIns="45720">
            <a:spAutoFit/>
          </a:bodyPr>
          <a:lstStyle/>
          <a:p>
            <a:pPr algn="ctr"/>
            <a:r>
              <a:rPr lang="pt-BR" sz="4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www.drbmarti.wix.com/danibio</a:t>
            </a:r>
            <a:endParaRPr lang="pt-BR" sz="4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 name="Título 1"/>
          <p:cNvSpPr>
            <a:spLocks noGrp="1"/>
          </p:cNvSpPr>
          <p:nvPr>
            <p:ph type="ctrTitle"/>
          </p:nvPr>
        </p:nvSpPr>
        <p:spPr>
          <a:xfrm>
            <a:off x="714348" y="-255603"/>
            <a:ext cx="7772400" cy="1470025"/>
          </a:xfrm>
        </p:spPr>
        <p:txBody>
          <a:bodyPr/>
          <a:lstStyle/>
          <a:p>
            <a:r>
              <a:rPr lang="pt-BR" b="1" dirty="0" smtClean="0"/>
              <a:t>MARATONA ENEM</a:t>
            </a:r>
            <a:endParaRPr lang="pt-B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80">
                                          <p:stCondLst>
                                            <p:cond delay="0"/>
                                          </p:stCondLst>
                                        </p:cTn>
                                        <p:tgtEl>
                                          <p:spTgt spid="7"/>
                                        </p:tgtEl>
                                      </p:cBhvr>
                                    </p:animEffect>
                                    <p:anim calcmode="lin" valueType="num">
                                      <p:cBhvr>
                                        <p:cTn id="1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1" dur="26">
                                          <p:stCondLst>
                                            <p:cond delay="650"/>
                                          </p:stCondLst>
                                        </p:cTn>
                                        <p:tgtEl>
                                          <p:spTgt spid="7"/>
                                        </p:tgtEl>
                                      </p:cBhvr>
                                      <p:to x="100000" y="60000"/>
                                    </p:animScale>
                                    <p:animScale>
                                      <p:cBhvr>
                                        <p:cTn id="22" dur="166" decel="50000">
                                          <p:stCondLst>
                                            <p:cond delay="676"/>
                                          </p:stCondLst>
                                        </p:cTn>
                                        <p:tgtEl>
                                          <p:spTgt spid="7"/>
                                        </p:tgtEl>
                                      </p:cBhvr>
                                      <p:to x="100000" y="100000"/>
                                    </p:animScale>
                                    <p:animScale>
                                      <p:cBhvr>
                                        <p:cTn id="23" dur="26">
                                          <p:stCondLst>
                                            <p:cond delay="1312"/>
                                          </p:stCondLst>
                                        </p:cTn>
                                        <p:tgtEl>
                                          <p:spTgt spid="7"/>
                                        </p:tgtEl>
                                      </p:cBhvr>
                                      <p:to x="100000" y="80000"/>
                                    </p:animScale>
                                    <p:animScale>
                                      <p:cBhvr>
                                        <p:cTn id="24" dur="166" decel="50000">
                                          <p:stCondLst>
                                            <p:cond delay="1338"/>
                                          </p:stCondLst>
                                        </p:cTn>
                                        <p:tgtEl>
                                          <p:spTgt spid="7"/>
                                        </p:tgtEl>
                                      </p:cBhvr>
                                      <p:to x="100000" y="100000"/>
                                    </p:animScale>
                                    <p:animScale>
                                      <p:cBhvr>
                                        <p:cTn id="25" dur="26">
                                          <p:stCondLst>
                                            <p:cond delay="1642"/>
                                          </p:stCondLst>
                                        </p:cTn>
                                        <p:tgtEl>
                                          <p:spTgt spid="7"/>
                                        </p:tgtEl>
                                      </p:cBhvr>
                                      <p:to x="100000" y="90000"/>
                                    </p:animScale>
                                    <p:animScale>
                                      <p:cBhvr>
                                        <p:cTn id="26" dur="166" decel="50000">
                                          <p:stCondLst>
                                            <p:cond delay="1668"/>
                                          </p:stCondLst>
                                        </p:cTn>
                                        <p:tgtEl>
                                          <p:spTgt spid="7"/>
                                        </p:tgtEl>
                                      </p:cBhvr>
                                      <p:to x="100000" y="100000"/>
                                    </p:animScale>
                                    <p:animScale>
                                      <p:cBhvr>
                                        <p:cTn id="27" dur="26">
                                          <p:stCondLst>
                                            <p:cond delay="1808"/>
                                          </p:stCondLst>
                                        </p:cTn>
                                        <p:tgtEl>
                                          <p:spTgt spid="7"/>
                                        </p:tgtEl>
                                      </p:cBhvr>
                                      <p:to x="100000" y="95000"/>
                                    </p:animScale>
                                    <p:animScale>
                                      <p:cBhvr>
                                        <p:cTn id="28" dur="166" decel="50000">
                                          <p:stCondLst>
                                            <p:cond delay="1834"/>
                                          </p:stCondLst>
                                        </p:cTn>
                                        <p:tgtEl>
                                          <p:spTgt spid="7"/>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endParaRPr lang="pt-BR" dirty="0"/>
          </a:p>
        </p:txBody>
      </p:sp>
      <p:pic>
        <p:nvPicPr>
          <p:cNvPr id="23556" name="Picture 4" descr="http://hypescience.com/wp-content/uploads/2009/07/diferenca-fripe-suina-com-comum.jpg"/>
          <p:cNvPicPr>
            <a:picLocks noChangeAspect="1" noChangeArrowheads="1"/>
          </p:cNvPicPr>
          <p:nvPr/>
        </p:nvPicPr>
        <p:blipFill>
          <a:blip r:embed="rId2"/>
          <a:srcRect/>
          <a:stretch>
            <a:fillRect/>
          </a:stretch>
        </p:blipFill>
        <p:spPr bwMode="auto">
          <a:xfrm>
            <a:off x="1643042" y="71438"/>
            <a:ext cx="5350715" cy="671514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5) HEPATITE A	 </a:t>
            </a:r>
            <a:endParaRPr lang="pt-BR" b="1" dirty="0">
              <a:solidFill>
                <a:srgbClr val="FF0000"/>
              </a:solidFill>
            </a:endParaRPr>
          </a:p>
        </p:txBody>
      </p:sp>
      <p:sp>
        <p:nvSpPr>
          <p:cNvPr id="3" name="Espaço Reservado para Conteúdo 2"/>
          <p:cNvSpPr>
            <a:spLocks noGrp="1"/>
          </p:cNvSpPr>
          <p:nvPr>
            <p:ph idx="1"/>
          </p:nvPr>
        </p:nvSpPr>
        <p:spPr/>
        <p:txBody>
          <a:bodyPr>
            <a:normAutofit fontScale="92500" lnSpcReduction="10000"/>
          </a:bodyPr>
          <a:lstStyle/>
          <a:p>
            <a:r>
              <a:rPr lang="pt-BR" sz="2800" b="1" dirty="0" smtClean="0">
                <a:solidFill>
                  <a:srgbClr val="FF0000"/>
                </a:solidFill>
              </a:rPr>
              <a:t>Consiste em uma inflamação dos HEPATÓCITOS</a:t>
            </a:r>
          </a:p>
          <a:p>
            <a:r>
              <a:rPr lang="pt-BR" dirty="0" smtClean="0">
                <a:solidFill>
                  <a:srgbClr val="0070C0"/>
                </a:solidFill>
              </a:rPr>
              <a:t>CAUSADOR</a:t>
            </a:r>
            <a:r>
              <a:rPr lang="pt-BR" dirty="0" smtClean="0"/>
              <a:t>: VÍRUS VHA</a:t>
            </a:r>
          </a:p>
          <a:p>
            <a:r>
              <a:rPr lang="pt-BR" dirty="0" smtClean="0">
                <a:solidFill>
                  <a:srgbClr val="0070C0"/>
                </a:solidFill>
              </a:rPr>
              <a:t>TRANSMISSÃO:</a:t>
            </a:r>
            <a:r>
              <a:rPr lang="pt-BR" dirty="0" smtClean="0"/>
              <a:t> ÁGUA E ALIMENTOS CONTAMINADOS, FRUTOS DO MAR CRUS OU MAL COZIDOS</a:t>
            </a:r>
          </a:p>
          <a:p>
            <a:r>
              <a:rPr lang="pt-BR" dirty="0" smtClean="0">
                <a:solidFill>
                  <a:srgbClr val="0070C0"/>
                </a:solidFill>
              </a:rPr>
              <a:t>SINTOMAS:</a:t>
            </a:r>
            <a:r>
              <a:rPr lang="pt-BR" dirty="0" smtClean="0"/>
              <a:t> FEBRE ALTA, MAL ESTAR, FADIGA, DORES DE CABEÇA, NÁUSEAS, DORES ABDOMINAIS, DIARRÉIA, ICTERÍCEA (pele o olhos amarelados), URINA ESCURA, FEZES CLARAS.</a:t>
            </a:r>
          </a:p>
          <a:p>
            <a:r>
              <a:rPr lang="pt-BR" dirty="0" smtClean="0">
                <a:solidFill>
                  <a:srgbClr val="0070C0"/>
                </a:solidFill>
              </a:rPr>
              <a:t>PREVENÇÃO</a:t>
            </a:r>
            <a:r>
              <a:rPr lang="pt-BR" dirty="0" smtClean="0"/>
              <a:t>: VACINAÇÃO, SANEAMENTO BÁSICO</a:t>
            </a:r>
            <a:endParaRPr lang="pt-B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webmd.com/dtmcms/live/webmd/consumer_assets/site_images/articles/health_tools/pancreatic_cancer_slideshow/PRinc_rm_photo_of_jaundiced_eye.jpg"/>
          <p:cNvPicPr>
            <a:picLocks noChangeAspect="1" noChangeArrowheads="1"/>
          </p:cNvPicPr>
          <p:nvPr/>
        </p:nvPicPr>
        <p:blipFill>
          <a:blip r:embed="rId2"/>
          <a:srcRect/>
          <a:stretch>
            <a:fillRect/>
          </a:stretch>
        </p:blipFill>
        <p:spPr bwMode="auto">
          <a:xfrm>
            <a:off x="4214810" y="3357562"/>
            <a:ext cx="4695825" cy="3190876"/>
          </a:xfrm>
          <a:prstGeom prst="rect">
            <a:avLst/>
          </a:prstGeom>
          <a:noFill/>
        </p:spPr>
      </p:pic>
      <p:pic>
        <p:nvPicPr>
          <p:cNvPr id="1028" name="Picture 4" descr="http://revoada.net/wp-content/uploads/2009/12/virus-hepatite-a.jpg"/>
          <p:cNvPicPr>
            <a:picLocks noChangeAspect="1" noChangeArrowheads="1"/>
          </p:cNvPicPr>
          <p:nvPr/>
        </p:nvPicPr>
        <p:blipFill>
          <a:blip r:embed="rId3"/>
          <a:srcRect/>
          <a:stretch>
            <a:fillRect/>
          </a:stretch>
        </p:blipFill>
        <p:spPr bwMode="auto">
          <a:xfrm>
            <a:off x="0" y="-1"/>
            <a:ext cx="4929190" cy="338560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6) HEPATITE B</a:t>
            </a:r>
            <a:endParaRPr lang="pt-BR" b="1" dirty="0">
              <a:solidFill>
                <a:srgbClr val="FF0000"/>
              </a:solidFill>
            </a:endParaRPr>
          </a:p>
        </p:txBody>
      </p:sp>
      <p:sp>
        <p:nvSpPr>
          <p:cNvPr id="3" name="Espaço Reservado para Conteúdo 2"/>
          <p:cNvSpPr>
            <a:spLocks noGrp="1"/>
          </p:cNvSpPr>
          <p:nvPr>
            <p:ph idx="1"/>
          </p:nvPr>
        </p:nvSpPr>
        <p:spPr/>
        <p:txBody>
          <a:bodyPr/>
          <a:lstStyle/>
          <a:p>
            <a:r>
              <a:rPr lang="pt-BR" dirty="0" smtClean="0">
                <a:solidFill>
                  <a:srgbClr val="0070C0"/>
                </a:solidFill>
              </a:rPr>
              <a:t>CAUSADOR: </a:t>
            </a:r>
            <a:r>
              <a:rPr lang="pt-BR" dirty="0" smtClean="0"/>
              <a:t>VÍRUS HBV</a:t>
            </a:r>
          </a:p>
          <a:p>
            <a:r>
              <a:rPr lang="pt-BR" dirty="0" smtClean="0">
                <a:solidFill>
                  <a:srgbClr val="0070C0"/>
                </a:solidFill>
              </a:rPr>
              <a:t>TRANSMISSÃO</a:t>
            </a:r>
            <a:r>
              <a:rPr lang="pt-BR" dirty="0" smtClean="0"/>
              <a:t>: CONTATO COM SANGUE OU SECREÇÕES CORPORAIS (RELAÇÕES SEXUAIS, COMPARTILHAMENTO DE AGULHAS, ETC.)</a:t>
            </a:r>
          </a:p>
          <a:p>
            <a:r>
              <a:rPr lang="pt-BR" dirty="0" smtClean="0">
                <a:solidFill>
                  <a:srgbClr val="0070C0"/>
                </a:solidFill>
              </a:rPr>
              <a:t>SINTOMAS</a:t>
            </a:r>
            <a:r>
              <a:rPr lang="pt-BR" dirty="0" smtClean="0"/>
              <a:t>: MAL ESTAR, FEBRE, DORES NO CORPO, FALTA DE APETITE, ICTERÍCIA, COCEIRA, URINA ESCURA, FEZES CLARAS.</a:t>
            </a:r>
          </a:p>
          <a:p>
            <a:r>
              <a:rPr lang="pt-BR" dirty="0" smtClean="0">
                <a:solidFill>
                  <a:srgbClr val="0070C0"/>
                </a:solidFill>
              </a:rPr>
              <a:t>PREVENÇÃO</a:t>
            </a:r>
            <a:r>
              <a:rPr lang="pt-BR" dirty="0" smtClean="0"/>
              <a:t>: VACINAÇÃO</a:t>
            </a:r>
            <a:endParaRPr lang="pt-B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7650" name="Picture 2" descr="http://www.escolasantajuliana.com.br/wp-content/uploads/2012/07/manicurte-hepatite.jpg"/>
          <p:cNvPicPr>
            <a:picLocks noChangeAspect="1" noChangeArrowheads="1"/>
          </p:cNvPicPr>
          <p:nvPr/>
        </p:nvPicPr>
        <p:blipFill>
          <a:blip r:embed="rId2"/>
          <a:srcRect/>
          <a:stretch>
            <a:fillRect/>
          </a:stretch>
        </p:blipFill>
        <p:spPr bwMode="auto">
          <a:xfrm>
            <a:off x="285720" y="357166"/>
            <a:ext cx="4357718" cy="3268289"/>
          </a:xfrm>
          <a:prstGeom prst="rect">
            <a:avLst/>
          </a:prstGeom>
          <a:noFill/>
        </p:spPr>
      </p:pic>
      <p:pic>
        <p:nvPicPr>
          <p:cNvPr id="27654" name="Picture 6" descr="http://paixaocapixaba.com.br/wp-content/uploads/2011/11/camisinha-290x290.jpg"/>
          <p:cNvPicPr>
            <a:picLocks noChangeAspect="1" noChangeArrowheads="1"/>
          </p:cNvPicPr>
          <p:nvPr/>
        </p:nvPicPr>
        <p:blipFill>
          <a:blip r:embed="rId3"/>
          <a:srcRect/>
          <a:stretch>
            <a:fillRect/>
          </a:stretch>
        </p:blipFill>
        <p:spPr bwMode="auto">
          <a:xfrm>
            <a:off x="4714876" y="2428868"/>
            <a:ext cx="4143404" cy="414340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7) HEPATITE C	</a:t>
            </a:r>
            <a:endParaRPr lang="pt-BR" b="1" dirty="0">
              <a:solidFill>
                <a:srgbClr val="FF0000"/>
              </a:solidFill>
            </a:endParaRPr>
          </a:p>
        </p:txBody>
      </p:sp>
      <p:sp>
        <p:nvSpPr>
          <p:cNvPr id="3" name="Espaço Reservado para Conteúdo 2"/>
          <p:cNvSpPr>
            <a:spLocks noGrp="1"/>
          </p:cNvSpPr>
          <p:nvPr>
            <p:ph idx="1"/>
          </p:nvPr>
        </p:nvSpPr>
        <p:spPr/>
        <p:txBody>
          <a:bodyPr/>
          <a:lstStyle/>
          <a:p>
            <a:r>
              <a:rPr lang="pt-BR" b="1" dirty="0" smtClean="0">
                <a:solidFill>
                  <a:srgbClr val="0070C0"/>
                </a:solidFill>
              </a:rPr>
              <a:t>AGENTE:</a:t>
            </a:r>
            <a:r>
              <a:rPr lang="pt-BR" dirty="0" smtClean="0"/>
              <a:t> VÍRUS HCV – provoca problemas hepáticos a longo prazo.</a:t>
            </a:r>
          </a:p>
          <a:p>
            <a:r>
              <a:rPr lang="pt-BR" b="1" dirty="0" smtClean="0">
                <a:solidFill>
                  <a:srgbClr val="0070C0"/>
                </a:solidFill>
              </a:rPr>
              <a:t>TRANSMISSÃO</a:t>
            </a:r>
            <a:r>
              <a:rPr lang="pt-BR" dirty="0" smtClean="0"/>
              <a:t>: SANGUE CONTAMINADO</a:t>
            </a:r>
          </a:p>
          <a:p>
            <a:r>
              <a:rPr lang="pt-BR" b="1" dirty="0" smtClean="0">
                <a:solidFill>
                  <a:srgbClr val="0070C0"/>
                </a:solidFill>
              </a:rPr>
              <a:t>SINTOMAS</a:t>
            </a:r>
            <a:r>
              <a:rPr lang="pt-BR" dirty="0" smtClean="0">
                <a:solidFill>
                  <a:srgbClr val="0070C0"/>
                </a:solidFill>
              </a:rPr>
              <a:t>:</a:t>
            </a:r>
            <a:r>
              <a:rPr lang="pt-BR" dirty="0" smtClean="0"/>
              <a:t> ASSINTOMÁTICO, por isso pode tornar-se crônica causando cirrose e câncer do fígado.</a:t>
            </a:r>
          </a:p>
          <a:p>
            <a:r>
              <a:rPr lang="pt-BR" b="1" dirty="0" smtClean="0">
                <a:solidFill>
                  <a:srgbClr val="0070C0"/>
                </a:solidFill>
              </a:rPr>
              <a:t>PREVENÇÃO</a:t>
            </a:r>
            <a:r>
              <a:rPr lang="pt-BR" dirty="0" smtClean="0">
                <a:solidFill>
                  <a:srgbClr val="0070C0"/>
                </a:solidFill>
              </a:rPr>
              <a:t>: </a:t>
            </a:r>
            <a:r>
              <a:rPr lang="pt-BR" dirty="0" smtClean="0"/>
              <a:t>NÃO EXISTE VACINA – EVITAR COMPORTAMENTO DE RISCO</a:t>
            </a:r>
            <a:endParaRPr lang="pt-B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8) FEBRE AMARELA</a:t>
            </a:r>
            <a:endParaRPr lang="pt-BR" b="1" dirty="0">
              <a:solidFill>
                <a:srgbClr val="FF0000"/>
              </a:solidFill>
            </a:endParaRPr>
          </a:p>
        </p:txBody>
      </p:sp>
      <p:sp>
        <p:nvSpPr>
          <p:cNvPr id="3" name="Espaço Reservado para Conteúdo 2"/>
          <p:cNvSpPr>
            <a:spLocks noGrp="1"/>
          </p:cNvSpPr>
          <p:nvPr>
            <p:ph idx="1"/>
          </p:nvPr>
        </p:nvSpPr>
        <p:spPr/>
        <p:txBody>
          <a:bodyPr>
            <a:normAutofit fontScale="92500" lnSpcReduction="20000"/>
          </a:bodyPr>
          <a:lstStyle/>
          <a:p>
            <a:r>
              <a:rPr lang="pt-BR" b="1" dirty="0" smtClean="0">
                <a:solidFill>
                  <a:srgbClr val="0070C0"/>
                </a:solidFill>
              </a:rPr>
              <a:t>CAUSADOR</a:t>
            </a:r>
            <a:r>
              <a:rPr lang="pt-BR" b="1" dirty="0" smtClean="0"/>
              <a:t>:</a:t>
            </a:r>
            <a:r>
              <a:rPr lang="pt-BR" dirty="0" smtClean="0"/>
              <a:t> ARBOVÍRUS</a:t>
            </a:r>
          </a:p>
          <a:p>
            <a:r>
              <a:rPr lang="pt-BR" b="1" dirty="0" smtClean="0">
                <a:solidFill>
                  <a:srgbClr val="0070C0"/>
                </a:solidFill>
              </a:rPr>
              <a:t>TRANSMISSÃO</a:t>
            </a:r>
            <a:r>
              <a:rPr lang="pt-BR" dirty="0" smtClean="0"/>
              <a:t>: PICADA DO MOSQUITO </a:t>
            </a:r>
            <a:r>
              <a:rPr lang="pt-BR" i="1" dirty="0" err="1" smtClean="0"/>
              <a:t>Aedes</a:t>
            </a:r>
            <a:r>
              <a:rPr lang="pt-BR" dirty="0" smtClean="0"/>
              <a:t> </a:t>
            </a:r>
            <a:r>
              <a:rPr lang="pt-BR" i="1" dirty="0" err="1" smtClean="0"/>
              <a:t>aegypti</a:t>
            </a:r>
            <a:endParaRPr lang="pt-BR" i="1" dirty="0" smtClean="0"/>
          </a:p>
          <a:p>
            <a:r>
              <a:rPr lang="pt-BR" b="1" dirty="0" smtClean="0">
                <a:solidFill>
                  <a:srgbClr val="0070C0"/>
                </a:solidFill>
              </a:rPr>
              <a:t>SINTOMAS</a:t>
            </a:r>
            <a:r>
              <a:rPr lang="pt-BR" dirty="0" smtClean="0"/>
              <a:t>: FEBRE, NÁUSEAS, DORES DE CABEÇA e MUSCULARES, AMARELAMENTO DA PELE e OLHOS, PODENDO APRESENTAR HEMORRAGIAS INTERNA E EXTERNA. Em casos mais graves pode comprometer funcionamento dos rins, pulmões, coração e fígado podendo levar à morte (50%).</a:t>
            </a:r>
          </a:p>
          <a:p>
            <a:r>
              <a:rPr lang="pt-BR" b="1" dirty="0" smtClean="0">
                <a:solidFill>
                  <a:srgbClr val="0070C0"/>
                </a:solidFill>
              </a:rPr>
              <a:t>PREVENÇÃO</a:t>
            </a:r>
            <a:r>
              <a:rPr lang="pt-BR" dirty="0" smtClean="0"/>
              <a:t>: CONTROLE PROLIFERAÇÃO DO AGENTE TRANSMISSOR E VACINAÇÃO.</a:t>
            </a:r>
          </a:p>
          <a:p>
            <a:endParaRPr lang="pt-BR" i="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9698" name="Picture 2" descr="http://static.hsw.com.br/gif/febre-amarela-mapa-1.gif"/>
          <p:cNvPicPr>
            <a:picLocks noChangeAspect="1" noChangeArrowheads="1"/>
          </p:cNvPicPr>
          <p:nvPr/>
        </p:nvPicPr>
        <p:blipFill>
          <a:blip r:embed="rId2"/>
          <a:srcRect/>
          <a:stretch>
            <a:fillRect/>
          </a:stretch>
        </p:blipFill>
        <p:spPr bwMode="auto">
          <a:xfrm>
            <a:off x="214282" y="428604"/>
            <a:ext cx="8747822" cy="585791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b="1" u="sng" dirty="0" smtClean="0">
                <a:solidFill>
                  <a:srgbClr val="00B050"/>
                </a:solidFill>
                <a:effectLst>
                  <a:outerShdw blurRad="38100" dist="38100" dir="2700000" algn="tl">
                    <a:srgbClr val="000000">
                      <a:alpha val="43137"/>
                    </a:srgbClr>
                  </a:outerShdw>
                </a:effectLst>
              </a:rPr>
              <a:t>AS PRINCIPAIS DOENÇAS CAUSADAS POR BACTÉRIAS</a:t>
            </a:r>
            <a:endParaRPr lang="pt-BR" b="1" u="sng" dirty="0">
              <a:solidFill>
                <a:srgbClr val="00B050"/>
              </a:solidFill>
              <a:effectLst>
                <a:outerShdw blurRad="38100" dist="38100" dir="2700000" algn="tl">
                  <a:srgbClr val="000000">
                    <a:alpha val="43137"/>
                  </a:srgbClr>
                </a:outerShdw>
              </a:effectLst>
            </a:endParaRPr>
          </a:p>
        </p:txBody>
      </p:sp>
      <p:sp>
        <p:nvSpPr>
          <p:cNvPr id="4" name="Subtítulo 2"/>
          <p:cNvSpPr txBox="1">
            <a:spLocks/>
          </p:cNvSpPr>
          <p:nvPr/>
        </p:nvSpPr>
        <p:spPr>
          <a:xfrm>
            <a:off x="214282" y="1571612"/>
            <a:ext cx="8643938" cy="17526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pt-BR" sz="2400" b="1" i="0" u="none" strike="noStrike" kern="1200" cap="none" spc="0" normalizeH="0" baseline="0" noProof="0" dirty="0" smtClean="0">
                <a:ln>
                  <a:noFill/>
                </a:ln>
                <a:solidFill>
                  <a:srgbClr val="FF0000"/>
                </a:solidFill>
                <a:effectLst/>
                <a:uLnTx/>
                <a:uFillTx/>
                <a:latin typeface="+mn-lt"/>
                <a:ea typeface="+mn-ea"/>
                <a:cs typeface="+mn-cs"/>
              </a:rPr>
              <a:t>Cólera: </a:t>
            </a:r>
            <a:r>
              <a:rPr kumimoji="0" lang="pt-BR" sz="2400" b="1" i="1" u="none" strike="noStrike" kern="1200" cap="none" spc="0" normalizeH="0" baseline="0" noProof="0" dirty="0" err="1" smtClean="0">
                <a:ln>
                  <a:noFill/>
                </a:ln>
                <a:solidFill>
                  <a:schemeClr val="tx1"/>
                </a:solidFill>
                <a:effectLst/>
                <a:uLnTx/>
                <a:uFillTx/>
                <a:latin typeface="+mn-lt"/>
                <a:ea typeface="+mn-ea"/>
                <a:cs typeface="+mn-cs"/>
              </a:rPr>
              <a:t>Vibrio</a:t>
            </a:r>
            <a:r>
              <a:rPr kumimoji="0" lang="pt-BR" sz="2400" b="1" i="1" u="none" strike="noStrike" kern="1200" cap="none" spc="0" normalizeH="0" baseline="0" noProof="0" dirty="0" smtClean="0">
                <a:ln>
                  <a:noFill/>
                </a:ln>
                <a:solidFill>
                  <a:schemeClr val="tx1"/>
                </a:solidFill>
                <a:effectLst/>
                <a:uLnTx/>
                <a:uFillTx/>
                <a:latin typeface="+mn-lt"/>
                <a:ea typeface="+mn-ea"/>
                <a:cs typeface="+mn-cs"/>
              </a:rPr>
              <a:t> </a:t>
            </a:r>
            <a:r>
              <a:rPr kumimoji="0" lang="pt-BR" sz="2400" b="1" i="1" u="none" strike="noStrike" kern="1200" cap="none" spc="0" normalizeH="0" baseline="0" noProof="0" dirty="0" err="1" smtClean="0">
                <a:ln>
                  <a:noFill/>
                </a:ln>
                <a:solidFill>
                  <a:schemeClr val="tx1"/>
                </a:solidFill>
                <a:effectLst/>
                <a:uLnTx/>
                <a:uFillTx/>
                <a:latin typeface="+mn-lt"/>
                <a:ea typeface="+mn-ea"/>
                <a:cs typeface="+mn-cs"/>
              </a:rPr>
              <a:t>cholerae</a:t>
            </a:r>
            <a:r>
              <a:rPr kumimoji="0" lang="pt-BR" sz="2400" b="1" i="0" u="none" strike="noStrike" kern="1200" cap="none" spc="0" normalizeH="0" baseline="0" noProof="0" dirty="0" smtClean="0">
                <a:ln>
                  <a:noFill/>
                </a:ln>
                <a:solidFill>
                  <a:schemeClr val="tx1"/>
                </a:solidFill>
                <a:effectLst/>
                <a:uLnTx/>
                <a:uFillTx/>
                <a:latin typeface="+mn-lt"/>
                <a:ea typeface="+mn-ea"/>
                <a:cs typeface="+mn-cs"/>
              </a:rPr>
              <a:t> (vibrião colérico)</a:t>
            </a:r>
          </a:p>
          <a:p>
            <a:pPr marL="342900" indent="-342900">
              <a:spcBef>
                <a:spcPct val="20000"/>
              </a:spcBef>
            </a:pPr>
            <a:r>
              <a:rPr lang="pt-BR" sz="2400" dirty="0" smtClean="0"/>
              <a:t>Infecções graves no intestino, causando diarréia, vômitos, cólicas intestinais, cãibras musculares e alterações produção da urina.</a:t>
            </a: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pt-BR" sz="20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33794" name="Picture 2" descr="http://www.sobiologia.com.br/figuras/Agua/colera.jpg"/>
          <p:cNvPicPr>
            <a:picLocks noChangeAspect="1" noChangeArrowheads="1"/>
          </p:cNvPicPr>
          <p:nvPr/>
        </p:nvPicPr>
        <p:blipFill>
          <a:blip r:embed="rId2"/>
          <a:srcRect/>
          <a:stretch>
            <a:fillRect/>
          </a:stretch>
        </p:blipFill>
        <p:spPr bwMode="auto">
          <a:xfrm>
            <a:off x="2357422" y="3000371"/>
            <a:ext cx="4714908" cy="3239419"/>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a:spLocks noChangeArrowheads="1"/>
          </p:cNvSpPr>
          <p:nvPr/>
        </p:nvSpPr>
        <p:spPr bwMode="auto">
          <a:xfrm>
            <a:off x="285720" y="-4826"/>
            <a:ext cx="8429652" cy="1938992"/>
          </a:xfrm>
          <a:prstGeom prst="rect">
            <a:avLst/>
          </a:prstGeom>
          <a:noFill/>
          <a:ln w="9525">
            <a:noFill/>
            <a:miter lim="800000"/>
            <a:headEnd/>
            <a:tailEnd/>
          </a:ln>
        </p:spPr>
        <p:txBody>
          <a:bodyPr wrap="square">
            <a:spAutoFit/>
          </a:bodyPr>
          <a:lstStyle/>
          <a:p>
            <a:endParaRPr lang="pt-BR" sz="2400" dirty="0"/>
          </a:p>
          <a:p>
            <a:r>
              <a:rPr lang="pt-BR" sz="2400" b="1" dirty="0">
                <a:solidFill>
                  <a:srgbClr val="FF0000"/>
                </a:solidFill>
              </a:rPr>
              <a:t>Meningite meningocócica</a:t>
            </a:r>
            <a:r>
              <a:rPr lang="pt-BR" sz="2400" b="1" dirty="0"/>
              <a:t>: </a:t>
            </a:r>
            <a:r>
              <a:rPr lang="pt-BR" sz="2400" b="1" i="1" dirty="0" err="1"/>
              <a:t>Neisseria</a:t>
            </a:r>
            <a:r>
              <a:rPr lang="pt-BR" sz="2400" b="1" i="1" dirty="0"/>
              <a:t> </a:t>
            </a:r>
            <a:r>
              <a:rPr lang="pt-BR" sz="2400" b="1" i="1" dirty="0" err="1"/>
              <a:t>meningitidis</a:t>
            </a:r>
            <a:r>
              <a:rPr lang="pt-BR" sz="2400" b="1" dirty="0"/>
              <a:t> (bacteriana)</a:t>
            </a:r>
          </a:p>
          <a:p>
            <a:r>
              <a:rPr lang="pt-BR" sz="2400" dirty="0"/>
              <a:t>Inflamação das meninges, causando dores de cabeça, garganta, febre alta e rigidez da nuca.</a:t>
            </a:r>
          </a:p>
          <a:p>
            <a:endParaRPr lang="pt-BR" sz="2400" dirty="0"/>
          </a:p>
        </p:txBody>
      </p:sp>
      <p:pic>
        <p:nvPicPr>
          <p:cNvPr id="32772" name="Picture 4" descr="http://realdicas.com/wp-content/uploads/2012/11/bacteria11.jpg"/>
          <p:cNvPicPr>
            <a:picLocks noChangeAspect="1" noChangeArrowheads="1"/>
          </p:cNvPicPr>
          <p:nvPr/>
        </p:nvPicPr>
        <p:blipFill>
          <a:blip r:embed="rId2"/>
          <a:srcRect/>
          <a:stretch>
            <a:fillRect/>
          </a:stretch>
        </p:blipFill>
        <p:spPr bwMode="auto">
          <a:xfrm>
            <a:off x="1857356" y="1928802"/>
            <a:ext cx="5715000" cy="428625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u="sng" dirty="0" smtClean="0"/>
              <a:t>PRINCIPAIS DOENÇAS HUMANAS</a:t>
            </a:r>
            <a:endParaRPr lang="pt-BR" b="1" u="sng" dirty="0"/>
          </a:p>
        </p:txBody>
      </p:sp>
      <p:sp>
        <p:nvSpPr>
          <p:cNvPr id="3" name="Espaço Reservado para Conteúdo 2"/>
          <p:cNvSpPr>
            <a:spLocks noGrp="1"/>
          </p:cNvSpPr>
          <p:nvPr>
            <p:ph idx="1"/>
          </p:nvPr>
        </p:nvSpPr>
        <p:spPr>
          <a:xfrm>
            <a:off x="457200" y="1314448"/>
            <a:ext cx="8229600" cy="1257296"/>
          </a:xfrm>
        </p:spPr>
        <p:txBody>
          <a:bodyPr/>
          <a:lstStyle/>
          <a:p>
            <a:r>
              <a:rPr lang="pt-BR" b="1" dirty="0" smtClean="0">
                <a:solidFill>
                  <a:srgbClr val="FF0000"/>
                </a:solidFill>
              </a:rPr>
              <a:t>DOENÇAS CAUSADAS POR </a:t>
            </a:r>
            <a:r>
              <a:rPr lang="pt-BR" b="1" dirty="0" smtClean="0">
                <a:solidFill>
                  <a:srgbClr val="FF0000"/>
                </a:solidFill>
              </a:rPr>
              <a:t>VÍRUS</a:t>
            </a:r>
            <a:endParaRPr lang="pt-BR" b="1" dirty="0">
              <a:solidFill>
                <a:srgbClr val="FF0000"/>
              </a:solidFill>
            </a:endParaRPr>
          </a:p>
        </p:txBody>
      </p:sp>
      <p:sp>
        <p:nvSpPr>
          <p:cNvPr id="4" name="CaixaDeTexto 3"/>
          <p:cNvSpPr txBox="1"/>
          <p:nvPr/>
        </p:nvSpPr>
        <p:spPr>
          <a:xfrm>
            <a:off x="142844" y="2571744"/>
            <a:ext cx="8715436" cy="2893100"/>
          </a:xfrm>
          <a:prstGeom prst="rect">
            <a:avLst/>
          </a:prstGeom>
          <a:noFill/>
        </p:spPr>
        <p:txBody>
          <a:bodyPr wrap="square" rtlCol="0">
            <a:spAutoFit/>
          </a:bodyPr>
          <a:lstStyle/>
          <a:p>
            <a:pPr marL="342900" indent="-342900" algn="just">
              <a:buAutoNum type="arabicParenR"/>
            </a:pPr>
            <a:r>
              <a:rPr lang="pt-BR" sz="2600" b="1" u="sng" dirty="0" smtClean="0">
                <a:solidFill>
                  <a:srgbClr val="FF0000"/>
                </a:solidFill>
              </a:rPr>
              <a:t>POLIOMIELITE: </a:t>
            </a:r>
          </a:p>
          <a:p>
            <a:pPr marL="342900" indent="-342900" algn="just">
              <a:buAutoNum type="arabicParenR"/>
            </a:pPr>
            <a:endParaRPr lang="pt-BR" sz="2600" dirty="0"/>
          </a:p>
          <a:p>
            <a:pPr marL="342900" indent="-342900" algn="just">
              <a:buAutoNum type="alphaUcParenR"/>
            </a:pPr>
            <a:r>
              <a:rPr lang="pt-BR" sz="2600" dirty="0" smtClean="0">
                <a:solidFill>
                  <a:srgbClr val="0070C0"/>
                </a:solidFill>
              </a:rPr>
              <a:t>AGENTE CAUSADOR (ETIOLÓGICO)</a:t>
            </a:r>
            <a:r>
              <a:rPr lang="pt-BR" sz="2600" dirty="0" smtClean="0"/>
              <a:t>: POLIVÍRUS</a:t>
            </a:r>
          </a:p>
          <a:p>
            <a:pPr marL="342900" indent="-342900" algn="just">
              <a:buAutoNum type="alphaUcParenR"/>
            </a:pPr>
            <a:r>
              <a:rPr lang="pt-BR" sz="2600" dirty="0" smtClean="0">
                <a:solidFill>
                  <a:srgbClr val="0070C0"/>
                </a:solidFill>
              </a:rPr>
              <a:t>TRANSMISSÃO</a:t>
            </a:r>
            <a:r>
              <a:rPr lang="pt-BR" sz="2600" dirty="0" smtClean="0"/>
              <a:t>: ORAL – INGESTÃO PELA SALIVA OU FEZES</a:t>
            </a:r>
          </a:p>
          <a:p>
            <a:pPr marL="342900" indent="-342900" algn="just">
              <a:buAutoNum type="alphaUcParenR"/>
            </a:pPr>
            <a:r>
              <a:rPr lang="pt-BR" sz="2600" dirty="0" smtClean="0">
                <a:solidFill>
                  <a:srgbClr val="0070C0"/>
                </a:solidFill>
              </a:rPr>
              <a:t>SINTOMAS</a:t>
            </a:r>
            <a:r>
              <a:rPr lang="pt-BR" sz="2600" dirty="0" smtClean="0"/>
              <a:t>: FEBRE, DOR GARGANTA, NAUSEAS, VÔMITOS, DORES ABDOMINAIS, PARALISIA E MORTE (GRAVES)</a:t>
            </a:r>
          </a:p>
          <a:p>
            <a:pPr marL="342900" indent="-342900" algn="just">
              <a:buAutoNum type="alphaUcParenR"/>
            </a:pPr>
            <a:r>
              <a:rPr lang="pt-BR" sz="2600" dirty="0" smtClean="0">
                <a:solidFill>
                  <a:srgbClr val="0070C0"/>
                </a:solidFill>
              </a:rPr>
              <a:t>PREVENÇÃO</a:t>
            </a:r>
            <a:r>
              <a:rPr lang="pt-BR" sz="2600" dirty="0" smtClean="0"/>
              <a:t>: VACINAÇÃO, HIGIENE E SANEAMENTO BÁSICO.</a:t>
            </a:r>
            <a:endParaRPr lang="pt-BR" sz="2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428596" y="214290"/>
            <a:ext cx="8286808" cy="1569660"/>
          </a:xfrm>
          <a:prstGeom prst="rect">
            <a:avLst/>
          </a:prstGeom>
        </p:spPr>
        <p:txBody>
          <a:bodyPr wrap="square">
            <a:spAutoFit/>
          </a:bodyPr>
          <a:lstStyle/>
          <a:p>
            <a:r>
              <a:rPr lang="pt-BR" sz="2400" b="1" dirty="0" smtClean="0">
                <a:solidFill>
                  <a:srgbClr val="FF0000"/>
                </a:solidFill>
              </a:rPr>
              <a:t>Tuberculose: </a:t>
            </a:r>
            <a:r>
              <a:rPr lang="pt-BR" sz="2400" b="1" i="1" dirty="0" err="1" smtClean="0"/>
              <a:t>Mycobacterium</a:t>
            </a:r>
            <a:r>
              <a:rPr lang="pt-BR" sz="2400" b="1" i="1" dirty="0" smtClean="0"/>
              <a:t> </a:t>
            </a:r>
            <a:r>
              <a:rPr lang="pt-BR" sz="2400" b="1" i="1" dirty="0" err="1" smtClean="0"/>
              <a:t>tuberculosis</a:t>
            </a:r>
            <a:r>
              <a:rPr lang="pt-BR" sz="2400" b="1" dirty="0" smtClean="0"/>
              <a:t> ( bacilo de </a:t>
            </a:r>
            <a:r>
              <a:rPr lang="pt-BR" sz="2400" b="1" dirty="0" err="1" smtClean="0"/>
              <a:t>Koch</a:t>
            </a:r>
            <a:r>
              <a:rPr lang="pt-BR" sz="2400" b="1" dirty="0" smtClean="0"/>
              <a:t>)</a:t>
            </a:r>
          </a:p>
          <a:p>
            <a:r>
              <a:rPr lang="pt-BR" sz="2400" dirty="0" smtClean="0"/>
              <a:t>Lesões nos pulmões (tubérculos), causando tosses, expectorações de sangue, febre, suor excessivo, emagrecimento e fadiga</a:t>
            </a:r>
            <a:endParaRPr lang="pt-BR" sz="2400" dirty="0"/>
          </a:p>
        </p:txBody>
      </p:sp>
      <p:pic>
        <p:nvPicPr>
          <p:cNvPr id="36866" name="Picture 2" descr="Mycobacterium tuberculosis - Bacilo de Kosh"/>
          <p:cNvPicPr>
            <a:picLocks noChangeAspect="1" noChangeArrowheads="1"/>
          </p:cNvPicPr>
          <p:nvPr/>
        </p:nvPicPr>
        <p:blipFill>
          <a:blip r:embed="rId2"/>
          <a:srcRect/>
          <a:stretch>
            <a:fillRect/>
          </a:stretch>
        </p:blipFill>
        <p:spPr bwMode="auto">
          <a:xfrm>
            <a:off x="1714480" y="2071678"/>
            <a:ext cx="5500726" cy="412554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142844" y="214290"/>
            <a:ext cx="8929718" cy="1200329"/>
          </a:xfrm>
          <a:prstGeom prst="rect">
            <a:avLst/>
          </a:prstGeom>
        </p:spPr>
        <p:txBody>
          <a:bodyPr wrap="square">
            <a:spAutoFit/>
          </a:bodyPr>
          <a:lstStyle/>
          <a:p>
            <a:r>
              <a:rPr lang="pt-BR" sz="2400" b="1" dirty="0" smtClean="0">
                <a:solidFill>
                  <a:srgbClr val="FF0000"/>
                </a:solidFill>
              </a:rPr>
              <a:t>Tétano:</a:t>
            </a:r>
            <a:r>
              <a:rPr lang="pt-BR" sz="2400" b="1" dirty="0" smtClean="0"/>
              <a:t> </a:t>
            </a:r>
            <a:r>
              <a:rPr lang="pt-BR" sz="2400" b="1" i="1" dirty="0" err="1" smtClean="0"/>
              <a:t>Clostridium</a:t>
            </a:r>
            <a:r>
              <a:rPr lang="pt-BR" sz="2400" b="1" i="1" dirty="0" smtClean="0"/>
              <a:t> </a:t>
            </a:r>
            <a:r>
              <a:rPr lang="pt-BR" sz="2400" b="1" i="1" dirty="0" err="1" smtClean="0"/>
              <a:t>tetani</a:t>
            </a:r>
            <a:endParaRPr lang="pt-BR" sz="2400" b="1" i="1" dirty="0" smtClean="0"/>
          </a:p>
          <a:p>
            <a:r>
              <a:rPr lang="pt-BR" sz="2400" dirty="0" smtClean="0"/>
              <a:t>Dores musculares, rigidez na nuca, pescoço e mandíbula, pode levar a morte pela paralisia dos músculos respiratórios</a:t>
            </a:r>
            <a:endParaRPr lang="pt-BR" sz="2400" dirty="0"/>
          </a:p>
        </p:txBody>
      </p:sp>
      <p:pic>
        <p:nvPicPr>
          <p:cNvPr id="35842" name="Picture 2" descr="http://olharcurioso.com/wp-content/uploads/2012/01/demedicina.com_.wp-content.uploads.tetanos_thumb.jpg"/>
          <p:cNvPicPr>
            <a:picLocks noChangeAspect="1" noChangeArrowheads="1"/>
          </p:cNvPicPr>
          <p:nvPr/>
        </p:nvPicPr>
        <p:blipFill>
          <a:blip r:embed="rId2"/>
          <a:srcRect/>
          <a:stretch>
            <a:fillRect/>
          </a:stretch>
        </p:blipFill>
        <p:spPr bwMode="auto">
          <a:xfrm>
            <a:off x="1142976" y="1785925"/>
            <a:ext cx="6858048" cy="46968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educadores.diaadia.pr.gov.br/arquivos/Image/dezembro2011/ciencias_imagens/240tetano.jpg"/>
          <p:cNvPicPr>
            <a:picLocks noChangeAspect="1" noChangeArrowheads="1"/>
          </p:cNvPicPr>
          <p:nvPr/>
        </p:nvPicPr>
        <p:blipFill>
          <a:blip r:embed="rId2"/>
          <a:srcRect/>
          <a:stretch>
            <a:fillRect/>
          </a:stretch>
        </p:blipFill>
        <p:spPr bwMode="auto">
          <a:xfrm>
            <a:off x="250001" y="571480"/>
            <a:ext cx="8679717" cy="5786478"/>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52" y="142852"/>
            <a:ext cx="8715404" cy="1015663"/>
          </a:xfrm>
          <a:prstGeom prst="rect">
            <a:avLst/>
          </a:prstGeom>
        </p:spPr>
        <p:txBody>
          <a:bodyPr wrap="square">
            <a:spAutoFit/>
          </a:bodyPr>
          <a:lstStyle/>
          <a:p>
            <a:r>
              <a:rPr lang="pt-BR" sz="3600" b="1" dirty="0" smtClean="0">
                <a:solidFill>
                  <a:srgbClr val="FF0000"/>
                </a:solidFill>
              </a:rPr>
              <a:t>Sífilis: </a:t>
            </a:r>
            <a:r>
              <a:rPr lang="pt-BR" sz="3600" b="1" i="1" dirty="0" smtClean="0"/>
              <a:t>Treponema </a:t>
            </a:r>
            <a:r>
              <a:rPr lang="pt-BR" sz="3600" b="1" i="1" dirty="0" err="1" smtClean="0"/>
              <a:t>pallidum</a:t>
            </a:r>
            <a:r>
              <a:rPr lang="pt-BR" sz="3600" b="1" i="1" dirty="0" smtClean="0"/>
              <a:t> (DST)</a:t>
            </a:r>
          </a:p>
          <a:p>
            <a:r>
              <a:rPr lang="pt-BR" sz="2400" dirty="0" smtClean="0"/>
              <a:t>Lesões no SNC, cegueira, paralisia geral e morte</a:t>
            </a:r>
            <a:endParaRPr lang="pt-BR" sz="2400" dirty="0"/>
          </a:p>
        </p:txBody>
      </p:sp>
      <p:pic>
        <p:nvPicPr>
          <p:cNvPr id="38914" name="Picture 2" descr="https://encrypted-tbn1.gstatic.com/images?q=tbn:ANd9GcRNx_czTcUGv-AW4n3vCs9dmoHAI9UFbkVKRSJqot7mAAc4xHuMGQ"/>
          <p:cNvPicPr>
            <a:picLocks noChangeAspect="1" noChangeArrowheads="1"/>
          </p:cNvPicPr>
          <p:nvPr/>
        </p:nvPicPr>
        <p:blipFill>
          <a:blip r:embed="rId2"/>
          <a:srcRect/>
          <a:stretch>
            <a:fillRect/>
          </a:stretch>
        </p:blipFill>
        <p:spPr bwMode="auto">
          <a:xfrm>
            <a:off x="3382931" y="3000372"/>
            <a:ext cx="5689663" cy="3786214"/>
          </a:xfrm>
          <a:prstGeom prst="rect">
            <a:avLst/>
          </a:prstGeom>
          <a:noFill/>
        </p:spPr>
      </p:pic>
      <p:pic>
        <p:nvPicPr>
          <p:cNvPr id="38916" name="Picture 4" descr="http://cnho.files.wordpress.com/2011/01/treponema.jpg"/>
          <p:cNvPicPr>
            <a:picLocks noChangeAspect="1" noChangeArrowheads="1"/>
          </p:cNvPicPr>
          <p:nvPr/>
        </p:nvPicPr>
        <p:blipFill>
          <a:blip r:embed="rId3"/>
          <a:srcRect/>
          <a:stretch>
            <a:fillRect/>
          </a:stretch>
        </p:blipFill>
        <p:spPr bwMode="auto">
          <a:xfrm>
            <a:off x="0" y="1357298"/>
            <a:ext cx="3357554" cy="288519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85720" y="142852"/>
            <a:ext cx="8358246" cy="1384995"/>
          </a:xfrm>
          <a:prstGeom prst="rect">
            <a:avLst/>
          </a:prstGeom>
        </p:spPr>
        <p:txBody>
          <a:bodyPr wrap="square">
            <a:spAutoFit/>
          </a:bodyPr>
          <a:lstStyle/>
          <a:p>
            <a:r>
              <a:rPr lang="pt-BR" sz="2800" b="1" dirty="0" smtClean="0">
                <a:solidFill>
                  <a:srgbClr val="FF0000"/>
                </a:solidFill>
              </a:rPr>
              <a:t>Gonorréia: </a:t>
            </a:r>
            <a:r>
              <a:rPr lang="pt-BR" sz="2800" b="1" i="1" dirty="0" err="1" smtClean="0"/>
              <a:t>Neisseria</a:t>
            </a:r>
            <a:r>
              <a:rPr lang="pt-BR" sz="2800" b="1" i="1" dirty="0" smtClean="0"/>
              <a:t> </a:t>
            </a:r>
            <a:r>
              <a:rPr lang="pt-BR" sz="2800" b="1" i="1" dirty="0" err="1" smtClean="0"/>
              <a:t>gonorrhoeae</a:t>
            </a:r>
            <a:r>
              <a:rPr lang="pt-BR" sz="2800" b="1" i="1" dirty="0" smtClean="0"/>
              <a:t> (DST)</a:t>
            </a:r>
            <a:endParaRPr lang="pt-BR" sz="2800" b="1" i="1" dirty="0" smtClean="0"/>
          </a:p>
          <a:p>
            <a:r>
              <a:rPr lang="pt-BR" sz="2800" dirty="0" smtClean="0"/>
              <a:t>Corrimento esbranquiçado na uretra e vagina pode provocar a esterilidade masculina.</a:t>
            </a:r>
            <a:endParaRPr lang="pt-BR" sz="2800" dirty="0"/>
          </a:p>
        </p:txBody>
      </p:sp>
      <p:pic>
        <p:nvPicPr>
          <p:cNvPr id="39938" name="Picture 2" descr="http://imgc.allpostersimages.com/images/P-473-488-90/38/3815/7UQIF00Z/posters/david-phillips-neisseria-gonorrhoeae-bacteria-that-causes-the-sexually-transmitted-disease-gonorrhea.jpg"/>
          <p:cNvPicPr>
            <a:picLocks noChangeAspect="1" noChangeArrowheads="1"/>
          </p:cNvPicPr>
          <p:nvPr/>
        </p:nvPicPr>
        <p:blipFill>
          <a:blip r:embed="rId2"/>
          <a:srcRect/>
          <a:stretch>
            <a:fillRect/>
          </a:stretch>
        </p:blipFill>
        <p:spPr bwMode="auto">
          <a:xfrm>
            <a:off x="1142976" y="1725285"/>
            <a:ext cx="6648465" cy="498986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90" y="156969"/>
            <a:ext cx="8715404" cy="1200329"/>
          </a:xfrm>
          <a:prstGeom prst="rect">
            <a:avLst/>
          </a:prstGeom>
        </p:spPr>
        <p:txBody>
          <a:bodyPr wrap="square">
            <a:spAutoFit/>
          </a:bodyPr>
          <a:lstStyle/>
          <a:p>
            <a:r>
              <a:rPr lang="pt-BR" sz="3600" b="1" dirty="0" smtClean="0">
                <a:solidFill>
                  <a:srgbClr val="FF0000"/>
                </a:solidFill>
              </a:rPr>
              <a:t>Coqueluche:</a:t>
            </a:r>
            <a:r>
              <a:rPr lang="pt-BR" sz="3600" b="1" dirty="0" smtClean="0"/>
              <a:t> </a:t>
            </a:r>
            <a:r>
              <a:rPr lang="pt-BR" sz="3600" b="1" i="1" dirty="0" err="1" smtClean="0"/>
              <a:t>Haemophilus</a:t>
            </a:r>
            <a:r>
              <a:rPr lang="pt-BR" sz="3600" b="1" i="1" dirty="0" smtClean="0"/>
              <a:t> </a:t>
            </a:r>
            <a:r>
              <a:rPr lang="pt-BR" sz="3600" b="1" i="1" dirty="0" err="1" smtClean="0"/>
              <a:t>pertussis</a:t>
            </a:r>
            <a:endParaRPr lang="pt-BR" sz="3600" b="1" i="1" dirty="0" smtClean="0"/>
          </a:p>
          <a:p>
            <a:r>
              <a:rPr lang="pt-BR" sz="3600" dirty="0" smtClean="0"/>
              <a:t>Tosse comprida (crianças)</a:t>
            </a:r>
            <a:endParaRPr lang="pt-BR" sz="3600" dirty="0"/>
          </a:p>
        </p:txBody>
      </p:sp>
      <p:pic>
        <p:nvPicPr>
          <p:cNvPr id="40962" name="Picture 2" descr="http://t0.gstatic.com/images?q=tbn:ANd9GcQGXgn2x34OlQN9ntjAR5vQk7vkIISl121d1HKD2uxp-iHwW5R_"/>
          <p:cNvPicPr>
            <a:picLocks noChangeAspect="1" noChangeArrowheads="1"/>
          </p:cNvPicPr>
          <p:nvPr/>
        </p:nvPicPr>
        <p:blipFill>
          <a:blip r:embed="rId2"/>
          <a:srcRect/>
          <a:stretch>
            <a:fillRect/>
          </a:stretch>
        </p:blipFill>
        <p:spPr bwMode="auto">
          <a:xfrm>
            <a:off x="2786050" y="1500174"/>
            <a:ext cx="3981450" cy="504825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14282" y="214290"/>
            <a:ext cx="8858280" cy="1015663"/>
          </a:xfrm>
          <a:prstGeom prst="rect">
            <a:avLst/>
          </a:prstGeom>
        </p:spPr>
        <p:txBody>
          <a:bodyPr wrap="square">
            <a:spAutoFit/>
          </a:bodyPr>
          <a:lstStyle/>
          <a:p>
            <a:r>
              <a:rPr lang="pt-BR" sz="2800" b="1" dirty="0" smtClean="0">
                <a:solidFill>
                  <a:srgbClr val="FF0000"/>
                </a:solidFill>
              </a:rPr>
              <a:t>Hanseníase (lepra):</a:t>
            </a:r>
            <a:r>
              <a:rPr lang="pt-BR" sz="2800" b="1" dirty="0" smtClean="0"/>
              <a:t> </a:t>
            </a:r>
            <a:r>
              <a:rPr lang="pt-BR" sz="2400" b="1" i="1" dirty="0" err="1" smtClean="0"/>
              <a:t>Mycobacterium</a:t>
            </a:r>
            <a:r>
              <a:rPr lang="pt-BR" sz="2400" b="1" i="1" dirty="0" smtClean="0"/>
              <a:t> </a:t>
            </a:r>
            <a:r>
              <a:rPr lang="pt-BR" sz="2400" b="1" i="1" dirty="0" err="1" smtClean="0"/>
              <a:t>leprae</a:t>
            </a:r>
            <a:r>
              <a:rPr lang="pt-BR" sz="2400" b="1" dirty="0" smtClean="0"/>
              <a:t> (bacilo de </a:t>
            </a:r>
            <a:r>
              <a:rPr lang="pt-BR" sz="2400" b="1" dirty="0" err="1" smtClean="0"/>
              <a:t>Hansen</a:t>
            </a:r>
            <a:r>
              <a:rPr lang="pt-BR" sz="2400" b="1" dirty="0" smtClean="0"/>
              <a:t>)</a:t>
            </a:r>
          </a:p>
          <a:p>
            <a:r>
              <a:rPr lang="pt-BR" sz="3200" dirty="0" smtClean="0"/>
              <a:t>Lesões cutâneas, oculares e de nervos</a:t>
            </a:r>
            <a:endParaRPr lang="pt-BR" sz="4000" dirty="0"/>
          </a:p>
        </p:txBody>
      </p:sp>
      <p:pic>
        <p:nvPicPr>
          <p:cNvPr id="41986" name="Picture 2" descr="http://pathmicro.med.sc.edu/fox/mycavium1.jpg"/>
          <p:cNvPicPr>
            <a:picLocks noChangeAspect="1" noChangeArrowheads="1"/>
          </p:cNvPicPr>
          <p:nvPr/>
        </p:nvPicPr>
        <p:blipFill>
          <a:blip r:embed="rId2"/>
          <a:srcRect/>
          <a:stretch>
            <a:fillRect/>
          </a:stretch>
        </p:blipFill>
        <p:spPr bwMode="auto">
          <a:xfrm>
            <a:off x="1500166" y="1500174"/>
            <a:ext cx="6143668" cy="492568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7158" y="428604"/>
            <a:ext cx="3297698"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Botulismo:</a:t>
            </a:r>
            <a:endPar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aixaDeTexto 2"/>
          <p:cNvSpPr txBox="1"/>
          <p:nvPr/>
        </p:nvSpPr>
        <p:spPr>
          <a:xfrm>
            <a:off x="3786182" y="571480"/>
            <a:ext cx="4714908" cy="523220"/>
          </a:xfrm>
          <a:prstGeom prst="rect">
            <a:avLst/>
          </a:prstGeom>
          <a:noFill/>
        </p:spPr>
        <p:txBody>
          <a:bodyPr wrap="square" rtlCol="0">
            <a:spAutoFit/>
          </a:bodyPr>
          <a:lstStyle/>
          <a:p>
            <a:r>
              <a:rPr lang="pt-BR" sz="2800" i="1" u="sng" dirty="0" err="1" smtClean="0"/>
              <a:t>Clostridium</a:t>
            </a:r>
            <a:r>
              <a:rPr lang="pt-BR" sz="2800" i="1" u="sng" dirty="0" smtClean="0"/>
              <a:t> </a:t>
            </a:r>
            <a:r>
              <a:rPr lang="pt-BR" sz="2800" i="1" u="sng" dirty="0" err="1" smtClean="0"/>
              <a:t>botulinun</a:t>
            </a:r>
            <a:endParaRPr lang="pt-BR" sz="2800" i="1" u="sng" dirty="0"/>
          </a:p>
        </p:txBody>
      </p:sp>
      <p:sp>
        <p:nvSpPr>
          <p:cNvPr id="4" name="CaixaDeTexto 3"/>
          <p:cNvSpPr txBox="1"/>
          <p:nvPr/>
        </p:nvSpPr>
        <p:spPr>
          <a:xfrm>
            <a:off x="428596" y="1500174"/>
            <a:ext cx="8286808" cy="1200329"/>
          </a:xfrm>
          <a:prstGeom prst="rect">
            <a:avLst/>
          </a:prstGeom>
          <a:noFill/>
        </p:spPr>
        <p:txBody>
          <a:bodyPr wrap="square" rtlCol="0">
            <a:spAutoFit/>
          </a:bodyPr>
          <a:lstStyle/>
          <a:p>
            <a:r>
              <a:rPr lang="pt-BR" dirty="0" smtClean="0"/>
              <a:t>VISÃO DUPLA, BOCA SECA, FOTOFOBIA, DIFICULDADES PARA URINAR E EVACUAR, PODE LEVAR A MORTE PELA PARALISIA DOS MÚSCULOS RESPIRATÓRIOS.</a:t>
            </a:r>
          </a:p>
          <a:p>
            <a:endParaRPr lang="pt-BR" dirty="0" smtClean="0"/>
          </a:p>
          <a:p>
            <a:r>
              <a:rPr lang="pt-BR" dirty="0" smtClean="0"/>
              <a:t>CONTAMINAÇÃO: INGESTÃO DE ESPOROS</a:t>
            </a:r>
            <a:endParaRPr lang="pt-BR" dirty="0"/>
          </a:p>
        </p:txBody>
      </p:sp>
      <p:sp>
        <p:nvSpPr>
          <p:cNvPr id="10" name="Seta dobrada para cima 9"/>
          <p:cNvSpPr/>
          <p:nvPr/>
        </p:nvSpPr>
        <p:spPr>
          <a:xfrm rot="5400000">
            <a:off x="4429124" y="2000240"/>
            <a:ext cx="571504" cy="1857388"/>
          </a:xfrm>
          <a:prstGeom prst="bentUpArrow">
            <a:avLst>
              <a:gd name="adj1" fmla="val 0"/>
              <a:gd name="adj2" fmla="val 15546"/>
              <a:gd name="adj3"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3929058" y="2714620"/>
            <a:ext cx="2357454" cy="369332"/>
          </a:xfrm>
          <a:prstGeom prst="rect">
            <a:avLst/>
          </a:prstGeom>
          <a:noFill/>
        </p:spPr>
        <p:txBody>
          <a:bodyPr wrap="square" rtlCol="0">
            <a:spAutoFit/>
          </a:bodyPr>
          <a:lstStyle/>
          <a:p>
            <a:r>
              <a:rPr lang="pt-BR" dirty="0" smtClean="0"/>
              <a:t>encontrados</a:t>
            </a:r>
            <a:endParaRPr lang="pt-BR" dirty="0"/>
          </a:p>
        </p:txBody>
      </p:sp>
      <p:sp>
        <p:nvSpPr>
          <p:cNvPr id="12" name="CaixaDeTexto 11"/>
          <p:cNvSpPr txBox="1"/>
          <p:nvPr/>
        </p:nvSpPr>
        <p:spPr>
          <a:xfrm>
            <a:off x="5715008" y="2643182"/>
            <a:ext cx="2428892" cy="923330"/>
          </a:xfrm>
          <a:prstGeom prst="rect">
            <a:avLst/>
          </a:prstGeom>
          <a:noFill/>
        </p:spPr>
        <p:txBody>
          <a:bodyPr wrap="square" rtlCol="0">
            <a:spAutoFit/>
          </a:bodyPr>
          <a:lstStyle/>
          <a:p>
            <a:r>
              <a:rPr lang="pt-BR" b="1" dirty="0" smtClean="0">
                <a:solidFill>
                  <a:srgbClr val="FF0000"/>
                </a:solidFill>
              </a:rPr>
              <a:t>SOLO</a:t>
            </a:r>
          </a:p>
          <a:p>
            <a:r>
              <a:rPr lang="pt-BR" b="1" dirty="0" smtClean="0">
                <a:solidFill>
                  <a:srgbClr val="FF0000"/>
                </a:solidFill>
              </a:rPr>
              <a:t>PRODUTOS AGRÍCOLAS</a:t>
            </a:r>
          </a:p>
          <a:p>
            <a:r>
              <a:rPr lang="pt-BR" b="1" dirty="0" smtClean="0">
                <a:solidFill>
                  <a:srgbClr val="FF0000"/>
                </a:solidFill>
              </a:rPr>
              <a:t>ENLATADOS</a:t>
            </a:r>
            <a:endParaRPr lang="pt-BR" b="1" dirty="0">
              <a:solidFill>
                <a:srgbClr val="FF0000"/>
              </a:solidFill>
            </a:endParaRPr>
          </a:p>
        </p:txBody>
      </p:sp>
      <p:pic>
        <p:nvPicPr>
          <p:cNvPr id="1026" name="Picture 2" descr="http://www.ebc.com.br/sites/default/files/styles/large/public/botulismo.jpg"/>
          <p:cNvPicPr>
            <a:picLocks noChangeAspect="1" noChangeArrowheads="1"/>
          </p:cNvPicPr>
          <p:nvPr/>
        </p:nvPicPr>
        <p:blipFill>
          <a:blip r:embed="rId2"/>
          <a:srcRect/>
          <a:stretch>
            <a:fillRect/>
          </a:stretch>
        </p:blipFill>
        <p:spPr bwMode="auto">
          <a:xfrm>
            <a:off x="571473" y="3500658"/>
            <a:ext cx="4143404" cy="3109689"/>
          </a:xfrm>
          <a:prstGeom prst="rect">
            <a:avLst/>
          </a:prstGeom>
          <a:noFill/>
        </p:spPr>
      </p:pic>
      <p:pic>
        <p:nvPicPr>
          <p:cNvPr id="1028" name="Picture 4" descr="https://encrypted-tbn0.gstatic.com/images?q=tbn:ANd9GcQ6TQC68hrNP74vwGAu9XKofXAJK8IpGL4dagazmRa_dkx6_PkP1Q"/>
          <p:cNvPicPr>
            <a:picLocks noChangeAspect="1" noChangeArrowheads="1"/>
          </p:cNvPicPr>
          <p:nvPr/>
        </p:nvPicPr>
        <p:blipFill>
          <a:blip r:embed="rId3"/>
          <a:srcRect/>
          <a:stretch>
            <a:fillRect/>
          </a:stretch>
        </p:blipFill>
        <p:spPr bwMode="auto">
          <a:xfrm>
            <a:off x="4831521" y="3786190"/>
            <a:ext cx="4241073" cy="264320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71406" y="97673"/>
            <a:ext cx="4714907"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Difteria ou Crupe</a:t>
            </a:r>
            <a:endParaRPr lang="pt-BR"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aixaDeTexto 2"/>
          <p:cNvSpPr txBox="1"/>
          <p:nvPr/>
        </p:nvSpPr>
        <p:spPr>
          <a:xfrm>
            <a:off x="4714876" y="285728"/>
            <a:ext cx="3929090" cy="461665"/>
          </a:xfrm>
          <a:prstGeom prst="rect">
            <a:avLst/>
          </a:prstGeom>
          <a:noFill/>
        </p:spPr>
        <p:txBody>
          <a:bodyPr wrap="square" rtlCol="0">
            <a:spAutoFit/>
          </a:bodyPr>
          <a:lstStyle/>
          <a:p>
            <a:r>
              <a:rPr lang="pt-BR" sz="2400" b="1" i="1" u="sng" dirty="0" err="1" smtClean="0"/>
              <a:t>Corynebacterium</a:t>
            </a:r>
            <a:r>
              <a:rPr lang="pt-BR" sz="2400" b="1" i="1" u="sng" dirty="0" smtClean="0"/>
              <a:t> </a:t>
            </a:r>
            <a:r>
              <a:rPr lang="pt-BR" sz="2400" b="1" i="1" u="sng" dirty="0" err="1" smtClean="0"/>
              <a:t>diphtheriae</a:t>
            </a:r>
            <a:endParaRPr lang="pt-BR" sz="2400" b="1" i="1" u="sng" dirty="0"/>
          </a:p>
        </p:txBody>
      </p:sp>
      <p:sp>
        <p:nvSpPr>
          <p:cNvPr id="4" name="CaixaDeTexto 3"/>
          <p:cNvSpPr txBox="1"/>
          <p:nvPr/>
        </p:nvSpPr>
        <p:spPr>
          <a:xfrm>
            <a:off x="285720" y="1000108"/>
            <a:ext cx="8572560" cy="1477328"/>
          </a:xfrm>
          <a:prstGeom prst="rect">
            <a:avLst/>
          </a:prstGeom>
          <a:noFill/>
        </p:spPr>
        <p:txBody>
          <a:bodyPr wrap="square" rtlCol="0">
            <a:spAutoFit/>
          </a:bodyPr>
          <a:lstStyle/>
          <a:p>
            <a:r>
              <a:rPr lang="pt-BR" dirty="0" smtClean="0"/>
              <a:t>FEBRE BAIXA, TAQUICARDIA, CHIADOS e TOSSES AO RESPIRAR, PARALISIA NOS NERVOS E RINS, LESÕES CARDÍACAS, NEUROPATIAS, OBSTRUÇÃO DOS CANAIS RESPIRATÓRIOS.</a:t>
            </a:r>
          </a:p>
          <a:p>
            <a:endParaRPr lang="pt-BR" dirty="0" smtClean="0"/>
          </a:p>
          <a:p>
            <a:r>
              <a:rPr lang="pt-BR" b="1" dirty="0" smtClean="0">
                <a:solidFill>
                  <a:srgbClr val="FF0000"/>
                </a:solidFill>
              </a:rPr>
              <a:t>CONTAMINAÇÃO:</a:t>
            </a:r>
            <a:r>
              <a:rPr lang="pt-BR" dirty="0" smtClean="0"/>
              <a:t> INGESTÃO DE GOTÍCULAS DE SALIVA</a:t>
            </a:r>
          </a:p>
          <a:p>
            <a:r>
              <a:rPr lang="pt-BR" dirty="0" smtClean="0"/>
              <a:t>	 </a:t>
            </a:r>
            <a:r>
              <a:rPr lang="pt-BR" dirty="0" smtClean="0"/>
              <a:t>              CONTATO CUTÂNEO</a:t>
            </a:r>
            <a:endParaRPr lang="pt-BR" dirty="0"/>
          </a:p>
        </p:txBody>
      </p:sp>
      <p:pic>
        <p:nvPicPr>
          <p:cNvPr id="50178" name="Picture 2" descr="http://www.curacao-gov.an/images/salu_hubenil/difterie.jpg"/>
          <p:cNvPicPr>
            <a:picLocks noChangeAspect="1" noChangeArrowheads="1"/>
          </p:cNvPicPr>
          <p:nvPr/>
        </p:nvPicPr>
        <p:blipFill>
          <a:blip r:embed="rId2"/>
          <a:srcRect/>
          <a:stretch>
            <a:fillRect/>
          </a:stretch>
        </p:blipFill>
        <p:spPr bwMode="auto">
          <a:xfrm>
            <a:off x="5976172" y="2714620"/>
            <a:ext cx="2466438" cy="3714776"/>
          </a:xfrm>
          <a:prstGeom prst="rect">
            <a:avLst/>
          </a:prstGeom>
          <a:noFill/>
        </p:spPr>
      </p:pic>
      <p:pic>
        <p:nvPicPr>
          <p:cNvPr id="50180" name="Picture 4" descr="http://202.114.65.51/fzjx/wsw/newindex/tuku/MYPER/zxj/zxjimage/97287c.jpg"/>
          <p:cNvPicPr>
            <a:picLocks noChangeAspect="1" noChangeArrowheads="1"/>
          </p:cNvPicPr>
          <p:nvPr/>
        </p:nvPicPr>
        <p:blipFill>
          <a:blip r:embed="rId3"/>
          <a:srcRect/>
          <a:stretch>
            <a:fillRect/>
          </a:stretch>
        </p:blipFill>
        <p:spPr bwMode="auto">
          <a:xfrm>
            <a:off x="500034" y="2714620"/>
            <a:ext cx="4762500" cy="38100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428604"/>
            <a:ext cx="8358246" cy="6186309"/>
          </a:xfrm>
          <a:prstGeom prst="rect">
            <a:avLst/>
          </a:prstGeom>
          <a:noFill/>
        </p:spPr>
        <p:txBody>
          <a:bodyPr wrap="square" rtlCol="0">
            <a:spAutoFit/>
          </a:bodyPr>
          <a:lstStyle/>
          <a:p>
            <a:pPr algn="just"/>
            <a:r>
              <a:rPr lang="pt-BR" sz="2200" dirty="0" smtClean="0"/>
              <a:t>Questão 48 – Medidas de saneamento básico são fundamentais no processo de promoção de saúde e qualidade de vida da população. Muitas vezes, a falta de saneamento está relacionada com o aparecimento de várias doenças. Neste contexto um paciente dá entrada em um pronto atendimento relatando que há 30 dias teve contato com águas de enchente. Ainda informa que nesta localidade não há rede de esgoto e drenagem de águas pluviais e que a coleta de lixo é inadequada. Ele apresenta os seguintes sintomas: febre, dor de cabeça e dores musculares.</a:t>
            </a:r>
          </a:p>
          <a:p>
            <a:pPr algn="just"/>
            <a:r>
              <a:rPr lang="pt-BR" sz="2200" dirty="0" smtClean="0"/>
              <a:t>	Relacionando os sintomas apresentados com as condições sanitárias da localidade, há indicações de que o paciente apresenta um caso de</a:t>
            </a:r>
          </a:p>
          <a:p>
            <a:endParaRPr lang="pt-BR" sz="2200" dirty="0" smtClean="0"/>
          </a:p>
          <a:p>
            <a:pPr marL="342900" indent="-342900">
              <a:buAutoNum type="alphaLcParenR"/>
            </a:pPr>
            <a:r>
              <a:rPr lang="pt-BR" sz="2200" dirty="0" smtClean="0"/>
              <a:t>Difteria</a:t>
            </a:r>
          </a:p>
          <a:p>
            <a:pPr marL="342900" indent="-342900">
              <a:buAutoNum type="alphaLcParenR"/>
            </a:pPr>
            <a:r>
              <a:rPr lang="pt-BR" sz="2200" dirty="0" smtClean="0"/>
              <a:t>Botulismo</a:t>
            </a:r>
          </a:p>
          <a:p>
            <a:pPr marL="342900" indent="-342900">
              <a:buAutoNum type="alphaLcParenR"/>
            </a:pPr>
            <a:r>
              <a:rPr lang="pt-BR" sz="2200" dirty="0" smtClean="0"/>
              <a:t>Tuberculose</a:t>
            </a:r>
          </a:p>
          <a:p>
            <a:pPr marL="342900" indent="-342900">
              <a:buAutoNum type="alphaLcParenR"/>
            </a:pPr>
            <a:r>
              <a:rPr lang="pt-BR" sz="2200" dirty="0" smtClean="0"/>
              <a:t>Leptospirose</a:t>
            </a:r>
          </a:p>
          <a:p>
            <a:pPr marL="342900" indent="-342900">
              <a:buAutoNum type="alphaLcParenR"/>
            </a:pPr>
            <a:r>
              <a:rPr lang="pt-BR" sz="2200" dirty="0" smtClean="0"/>
              <a:t>Meningite meningocócica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uiarioclaro.com.br/guia/imagens/conteudo/materias/imagens_wide/editorias/thumbs3/poliomielite_w.jpg"/>
          <p:cNvPicPr>
            <a:picLocks noChangeAspect="1" noChangeArrowheads="1"/>
          </p:cNvPicPr>
          <p:nvPr/>
        </p:nvPicPr>
        <p:blipFill>
          <a:blip r:embed="rId2"/>
          <a:srcRect/>
          <a:stretch>
            <a:fillRect/>
          </a:stretch>
        </p:blipFill>
        <p:spPr bwMode="auto">
          <a:xfrm>
            <a:off x="732984" y="1142984"/>
            <a:ext cx="7768106" cy="4357718"/>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curso.ifsc.edu.br/imagens/19ae61395c556a1962b25d2fbed099b5.jpeg"/>
          <p:cNvPicPr>
            <a:picLocks noChangeAspect="1" noChangeArrowheads="1"/>
          </p:cNvPicPr>
          <p:nvPr/>
        </p:nvPicPr>
        <p:blipFill>
          <a:blip r:embed="rId2"/>
          <a:srcRect/>
          <a:stretch>
            <a:fillRect/>
          </a:stretch>
        </p:blipFill>
        <p:spPr bwMode="auto">
          <a:xfrm>
            <a:off x="-1" y="0"/>
            <a:ext cx="9144033" cy="6858000"/>
          </a:xfrm>
          <a:prstGeom prst="rect">
            <a:avLst/>
          </a:prstGeom>
          <a:noFill/>
        </p:spPr>
      </p:pic>
      <p:sp>
        <p:nvSpPr>
          <p:cNvPr id="4" name="Retângulo 3"/>
          <p:cNvSpPr/>
          <p:nvPr/>
        </p:nvSpPr>
        <p:spPr>
          <a:xfrm>
            <a:off x="-32" y="71414"/>
            <a:ext cx="4967385"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BIOTECNOLOGIA</a:t>
            </a:r>
            <a:endPar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2714157" y="76778"/>
            <a:ext cx="385810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Transgênicos</a:t>
            </a:r>
            <a:endPar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Text Box 3"/>
          <p:cNvSpPr txBox="1">
            <a:spLocks noChangeArrowheads="1"/>
          </p:cNvSpPr>
          <p:nvPr/>
        </p:nvSpPr>
        <p:spPr bwMode="auto">
          <a:xfrm>
            <a:off x="1109669" y="1417633"/>
            <a:ext cx="2232025" cy="466725"/>
          </a:xfrm>
          <a:prstGeom prst="rect">
            <a:avLst/>
          </a:prstGeom>
          <a:solidFill>
            <a:schemeClr val="bg2"/>
          </a:solidFill>
          <a:ln w="9525">
            <a:solidFill>
              <a:schemeClr val="tx1"/>
            </a:solidFill>
            <a:miter lim="800000"/>
            <a:headEnd/>
            <a:tailEnd/>
          </a:ln>
          <a:effectLst/>
        </p:spPr>
        <p:txBody>
          <a:bodyPr>
            <a:spAutoFit/>
          </a:bodyPr>
          <a:lstStyle/>
          <a:p>
            <a:pPr>
              <a:spcBef>
                <a:spcPct val="50000"/>
              </a:spcBef>
            </a:pPr>
            <a:r>
              <a:rPr lang="pt-BR" sz="2400" i="1" dirty="0">
                <a:latin typeface="Arial Black" pitchFamily="34" charset="0"/>
                <a:cs typeface="Times New Roman" pitchFamily="18" charset="0"/>
              </a:rPr>
              <a:t>ESPÉCIE A</a:t>
            </a:r>
          </a:p>
        </p:txBody>
      </p:sp>
      <p:sp>
        <p:nvSpPr>
          <p:cNvPr id="5" name="Line 4"/>
          <p:cNvSpPr>
            <a:spLocks noChangeShapeType="1"/>
          </p:cNvSpPr>
          <p:nvPr/>
        </p:nvSpPr>
        <p:spPr bwMode="auto">
          <a:xfrm>
            <a:off x="2044706" y="1920871"/>
            <a:ext cx="0" cy="649287"/>
          </a:xfrm>
          <a:prstGeom prst="line">
            <a:avLst/>
          </a:prstGeom>
          <a:noFill/>
          <a:ln w="9525">
            <a:solidFill>
              <a:schemeClr val="tx1"/>
            </a:solidFill>
            <a:round/>
            <a:headEnd/>
            <a:tailEnd type="triangle" w="med" len="med"/>
          </a:ln>
          <a:effectLst/>
        </p:spPr>
        <p:txBody>
          <a:bodyPr/>
          <a:lstStyle/>
          <a:p>
            <a:endParaRPr lang="pt-BR"/>
          </a:p>
        </p:txBody>
      </p:sp>
      <p:sp>
        <p:nvSpPr>
          <p:cNvPr id="6" name="Text Box 5"/>
          <p:cNvSpPr txBox="1">
            <a:spLocks noChangeArrowheads="1"/>
          </p:cNvSpPr>
          <p:nvPr/>
        </p:nvSpPr>
        <p:spPr bwMode="auto">
          <a:xfrm>
            <a:off x="892181" y="2713033"/>
            <a:ext cx="2592388" cy="366713"/>
          </a:xfrm>
          <a:prstGeom prst="rect">
            <a:avLst/>
          </a:prstGeom>
          <a:noFill/>
          <a:ln w="9525">
            <a:noFill/>
            <a:miter lim="800000"/>
            <a:headEnd/>
            <a:tailEnd/>
          </a:ln>
          <a:effectLst/>
        </p:spPr>
        <p:txBody>
          <a:bodyPr>
            <a:spAutoFit/>
          </a:bodyPr>
          <a:lstStyle/>
          <a:p>
            <a:pPr>
              <a:spcBef>
                <a:spcPct val="50000"/>
              </a:spcBef>
            </a:pPr>
            <a:r>
              <a:rPr lang="pt-BR">
                <a:cs typeface="Times New Roman" pitchFamily="18" charset="0"/>
              </a:rPr>
              <a:t>GENE DE INTERESSE</a:t>
            </a:r>
          </a:p>
        </p:txBody>
      </p:sp>
      <p:sp>
        <p:nvSpPr>
          <p:cNvPr id="7" name="Line 6"/>
          <p:cNvSpPr>
            <a:spLocks noChangeShapeType="1"/>
          </p:cNvSpPr>
          <p:nvPr/>
        </p:nvSpPr>
        <p:spPr bwMode="auto">
          <a:xfrm>
            <a:off x="3214678" y="2857496"/>
            <a:ext cx="865187" cy="0"/>
          </a:xfrm>
          <a:prstGeom prst="line">
            <a:avLst/>
          </a:prstGeom>
          <a:noFill/>
          <a:ln w="9525">
            <a:solidFill>
              <a:schemeClr val="tx1"/>
            </a:solidFill>
            <a:round/>
            <a:headEnd/>
            <a:tailEnd type="triangle" w="med" len="med"/>
          </a:ln>
          <a:effectLst/>
        </p:spPr>
        <p:txBody>
          <a:bodyPr/>
          <a:lstStyle/>
          <a:p>
            <a:endParaRPr lang="pt-BR"/>
          </a:p>
        </p:txBody>
      </p:sp>
      <p:sp>
        <p:nvSpPr>
          <p:cNvPr id="8" name="Text Box 7"/>
          <p:cNvSpPr txBox="1">
            <a:spLocks noChangeArrowheads="1"/>
          </p:cNvSpPr>
          <p:nvPr/>
        </p:nvSpPr>
        <p:spPr bwMode="auto">
          <a:xfrm>
            <a:off x="4492631" y="2713033"/>
            <a:ext cx="1873250" cy="1328738"/>
          </a:xfrm>
          <a:prstGeom prst="rect">
            <a:avLst/>
          </a:prstGeom>
          <a:noFill/>
          <a:ln w="9525">
            <a:noFill/>
            <a:miter lim="800000"/>
            <a:headEnd/>
            <a:tailEnd/>
          </a:ln>
          <a:effectLst/>
        </p:spPr>
        <p:txBody>
          <a:bodyPr>
            <a:spAutoFit/>
          </a:bodyPr>
          <a:lstStyle/>
          <a:p>
            <a:pPr>
              <a:spcBef>
                <a:spcPct val="50000"/>
              </a:spcBef>
            </a:pPr>
            <a:r>
              <a:rPr lang="pt-BR">
                <a:cs typeface="Times New Roman" pitchFamily="18" charset="0"/>
              </a:rPr>
              <a:t>VETOR</a:t>
            </a:r>
          </a:p>
          <a:p>
            <a:pPr>
              <a:spcBef>
                <a:spcPct val="50000"/>
              </a:spcBef>
            </a:pPr>
            <a:r>
              <a:rPr lang="pt-BR">
                <a:cs typeface="Times New Roman" pitchFamily="18" charset="0"/>
              </a:rPr>
              <a:t>Vírus ou bactéria (plasmídeo)</a:t>
            </a:r>
          </a:p>
        </p:txBody>
      </p:sp>
      <p:sp>
        <p:nvSpPr>
          <p:cNvPr id="9" name="Line 8"/>
          <p:cNvSpPr>
            <a:spLocks noChangeShapeType="1"/>
          </p:cNvSpPr>
          <p:nvPr/>
        </p:nvSpPr>
        <p:spPr bwMode="auto">
          <a:xfrm>
            <a:off x="5429256" y="2857496"/>
            <a:ext cx="1944688" cy="0"/>
          </a:xfrm>
          <a:prstGeom prst="line">
            <a:avLst/>
          </a:prstGeom>
          <a:noFill/>
          <a:ln w="9525">
            <a:solidFill>
              <a:schemeClr val="tx1"/>
            </a:solidFill>
            <a:round/>
            <a:headEnd/>
            <a:tailEnd/>
          </a:ln>
          <a:effectLst/>
        </p:spPr>
        <p:txBody>
          <a:bodyPr/>
          <a:lstStyle/>
          <a:p>
            <a:endParaRPr lang="pt-BR"/>
          </a:p>
        </p:txBody>
      </p:sp>
      <p:sp>
        <p:nvSpPr>
          <p:cNvPr id="10" name="Line 9"/>
          <p:cNvSpPr>
            <a:spLocks noChangeShapeType="1"/>
          </p:cNvSpPr>
          <p:nvPr/>
        </p:nvSpPr>
        <p:spPr bwMode="auto">
          <a:xfrm>
            <a:off x="7373944" y="2857496"/>
            <a:ext cx="0" cy="1728787"/>
          </a:xfrm>
          <a:prstGeom prst="line">
            <a:avLst/>
          </a:prstGeom>
          <a:noFill/>
          <a:ln w="9525">
            <a:solidFill>
              <a:schemeClr val="tx1"/>
            </a:solidFill>
            <a:round/>
            <a:headEnd/>
            <a:tailEnd type="triangle" w="med" len="med"/>
          </a:ln>
          <a:effectLst/>
        </p:spPr>
        <p:txBody>
          <a:bodyPr/>
          <a:lstStyle/>
          <a:p>
            <a:endParaRPr lang="pt-BR"/>
          </a:p>
        </p:txBody>
      </p:sp>
      <p:sp>
        <p:nvSpPr>
          <p:cNvPr id="11" name="Text Box 10"/>
          <p:cNvSpPr txBox="1">
            <a:spLocks noChangeArrowheads="1"/>
          </p:cNvSpPr>
          <p:nvPr/>
        </p:nvSpPr>
        <p:spPr bwMode="auto">
          <a:xfrm>
            <a:off x="6221419" y="4729158"/>
            <a:ext cx="2232025" cy="466725"/>
          </a:xfrm>
          <a:prstGeom prst="rect">
            <a:avLst/>
          </a:prstGeom>
          <a:solidFill>
            <a:schemeClr val="bg2"/>
          </a:solidFill>
          <a:ln w="9525">
            <a:solidFill>
              <a:schemeClr val="tx1"/>
            </a:solidFill>
            <a:miter lim="800000"/>
            <a:headEnd/>
            <a:tailEnd/>
          </a:ln>
          <a:effectLst/>
        </p:spPr>
        <p:txBody>
          <a:bodyPr>
            <a:spAutoFit/>
          </a:bodyPr>
          <a:lstStyle/>
          <a:p>
            <a:pPr>
              <a:spcBef>
                <a:spcPct val="50000"/>
              </a:spcBef>
            </a:pPr>
            <a:r>
              <a:rPr lang="pt-BR" sz="2400" i="1">
                <a:latin typeface="Arial Black" pitchFamily="34" charset="0"/>
                <a:cs typeface="Times New Roman" pitchFamily="18" charset="0"/>
              </a:rPr>
              <a:t>ESPÉCIE B</a:t>
            </a:r>
          </a:p>
        </p:txBody>
      </p:sp>
      <p:sp>
        <p:nvSpPr>
          <p:cNvPr id="12" name="Line 11"/>
          <p:cNvSpPr>
            <a:spLocks noChangeShapeType="1"/>
          </p:cNvSpPr>
          <p:nvPr/>
        </p:nvSpPr>
        <p:spPr bwMode="auto">
          <a:xfrm>
            <a:off x="7358082" y="5357826"/>
            <a:ext cx="0" cy="360362"/>
          </a:xfrm>
          <a:prstGeom prst="line">
            <a:avLst/>
          </a:prstGeom>
          <a:noFill/>
          <a:ln w="9525">
            <a:solidFill>
              <a:schemeClr val="tx1"/>
            </a:solidFill>
            <a:round/>
            <a:headEnd/>
            <a:tailEnd type="triangle" w="med" len="med"/>
          </a:ln>
          <a:effectLst/>
        </p:spPr>
        <p:txBody>
          <a:bodyPr/>
          <a:lstStyle/>
          <a:p>
            <a:endParaRPr lang="pt-BR"/>
          </a:p>
        </p:txBody>
      </p:sp>
      <p:sp>
        <p:nvSpPr>
          <p:cNvPr id="13" name="Text Box 12"/>
          <p:cNvSpPr txBox="1">
            <a:spLocks noChangeArrowheads="1"/>
          </p:cNvSpPr>
          <p:nvPr/>
        </p:nvSpPr>
        <p:spPr bwMode="auto">
          <a:xfrm>
            <a:off x="6072198" y="5786454"/>
            <a:ext cx="2786082" cy="641350"/>
          </a:xfrm>
          <a:prstGeom prst="rect">
            <a:avLst/>
          </a:prstGeom>
          <a:noFill/>
          <a:ln w="9525">
            <a:noFill/>
            <a:miter lim="800000"/>
            <a:headEnd/>
            <a:tailEnd/>
          </a:ln>
          <a:effectLst/>
        </p:spPr>
        <p:txBody>
          <a:bodyPr wrap="square">
            <a:spAutoFit/>
          </a:bodyPr>
          <a:lstStyle/>
          <a:p>
            <a:pPr>
              <a:spcBef>
                <a:spcPct val="50000"/>
              </a:spcBef>
            </a:pPr>
            <a:r>
              <a:rPr lang="pt-BR" dirty="0">
                <a:cs typeface="Times New Roman" pitchFamily="18" charset="0"/>
              </a:rPr>
              <a:t>Produção da proteína característica da espécie A</a:t>
            </a:r>
          </a:p>
        </p:txBody>
      </p:sp>
      <p:sp>
        <p:nvSpPr>
          <p:cNvPr id="14" name="Text Box 13"/>
          <p:cNvSpPr txBox="1">
            <a:spLocks noChangeArrowheads="1"/>
          </p:cNvSpPr>
          <p:nvPr/>
        </p:nvSpPr>
        <p:spPr bwMode="auto">
          <a:xfrm>
            <a:off x="1181106" y="4802183"/>
            <a:ext cx="4032250" cy="822325"/>
          </a:xfrm>
          <a:prstGeom prst="rect">
            <a:avLst/>
          </a:prstGeom>
          <a:noFill/>
          <a:ln w="9525">
            <a:noFill/>
            <a:miter lim="800000"/>
            <a:headEnd/>
            <a:tailEnd/>
          </a:ln>
          <a:effectLst/>
        </p:spPr>
        <p:txBody>
          <a:bodyPr>
            <a:spAutoFit/>
          </a:bodyPr>
          <a:lstStyle/>
          <a:p>
            <a:pPr>
              <a:spcBef>
                <a:spcPct val="50000"/>
              </a:spcBef>
            </a:pPr>
            <a:r>
              <a:rPr lang="pt-BR" sz="2400" b="1">
                <a:solidFill>
                  <a:schemeClr val="hlink"/>
                </a:solidFill>
                <a:cs typeface="Times New Roman" pitchFamily="18" charset="0"/>
              </a:rPr>
              <a:t>Ex.: Produção de insulina humana por bactérias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http://4.bp.blogspot.com/_ik5mzr4pKBM/THEtYiaus7I/AAAAAAAAAA4/raNxa7-fpcQ/s320/metodo+indireto.png"/>
          <p:cNvPicPr/>
          <p:nvPr/>
        </p:nvPicPr>
        <p:blipFill>
          <a:blip r:embed="rId2"/>
          <a:srcRect/>
          <a:stretch>
            <a:fillRect/>
          </a:stretch>
        </p:blipFill>
        <p:spPr bwMode="auto">
          <a:xfrm>
            <a:off x="285720" y="428604"/>
            <a:ext cx="8858279" cy="535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57158" y="357166"/>
            <a:ext cx="8572560" cy="6001643"/>
          </a:xfrm>
          <a:prstGeom prst="rect">
            <a:avLst/>
          </a:prstGeom>
          <a:noFill/>
        </p:spPr>
        <p:txBody>
          <a:bodyPr wrap="square" rtlCol="0">
            <a:spAutoFit/>
          </a:bodyPr>
          <a:lstStyle/>
          <a:p>
            <a:r>
              <a:rPr lang="pt-BR" sz="2400" dirty="0" smtClean="0"/>
              <a:t>Questão 52 – O milho transgênico é produzido a partir da manipulação do milho original, com a transferência, para este, de um gene de interesse retirado de outro organismo de espécie diferente. </a:t>
            </a:r>
          </a:p>
          <a:p>
            <a:r>
              <a:rPr lang="pt-BR" sz="2400" dirty="0" smtClean="0"/>
              <a:t>	A característica de interesse será manifestada em decorrência </a:t>
            </a:r>
          </a:p>
          <a:p>
            <a:pPr marL="342900" indent="-342900">
              <a:buAutoNum type="alphaLcParenR"/>
            </a:pPr>
            <a:r>
              <a:rPr lang="pt-BR" sz="2400" dirty="0" smtClean="0"/>
              <a:t>do incremento do DNA a partir da duplicação do gene transferido</a:t>
            </a:r>
          </a:p>
          <a:p>
            <a:pPr marL="342900" indent="-342900">
              <a:buAutoNum type="alphaLcParenR"/>
            </a:pPr>
            <a:r>
              <a:rPr lang="pt-BR" sz="2400" dirty="0" smtClean="0"/>
              <a:t>da transcrição do RNA transportador a partir do gene transferido</a:t>
            </a:r>
          </a:p>
          <a:p>
            <a:pPr marL="342900" indent="-342900">
              <a:buAutoNum type="alphaLcParenR"/>
            </a:pPr>
            <a:r>
              <a:rPr lang="pt-BR" sz="2400" dirty="0" smtClean="0"/>
              <a:t>da expressão de proteínas sintetizadas a partir do DNA não hibridizado</a:t>
            </a:r>
          </a:p>
          <a:p>
            <a:pPr marL="342900" indent="-342900">
              <a:buAutoNum type="alphaLcParenR"/>
            </a:pPr>
            <a:r>
              <a:rPr lang="pt-BR" sz="2400" dirty="0" smtClean="0"/>
              <a:t>da síntese de carboidratos a partir da ativação do DNA do milho original</a:t>
            </a:r>
          </a:p>
          <a:p>
            <a:pPr marL="342900" indent="-342900">
              <a:buAutoNum type="alphaLcParenR"/>
            </a:pPr>
            <a:r>
              <a:rPr lang="pt-BR" sz="2400" dirty="0" smtClean="0"/>
              <a:t>da tradução do RNA mensageiro sintetizado a partir do DNA recombinante</a:t>
            </a:r>
          </a:p>
          <a:p>
            <a:pPr marL="342900" indent="-342900">
              <a:buAutoNum type="alphaLcParenR"/>
            </a:pPr>
            <a:endParaRPr lang="pt-BR"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8596" y="357166"/>
            <a:ext cx="8501122" cy="4893647"/>
          </a:xfrm>
          <a:prstGeom prst="rect">
            <a:avLst/>
          </a:prstGeom>
          <a:noFill/>
        </p:spPr>
        <p:txBody>
          <a:bodyPr wrap="square" rtlCol="0">
            <a:spAutoFit/>
          </a:bodyPr>
          <a:lstStyle/>
          <a:p>
            <a:r>
              <a:rPr lang="pt-BR" sz="2400" dirty="0" smtClean="0"/>
              <a:t>Questão 56 – Há milhares de anos o homem faz uso da biotecnologia para a produção de alimentos como pães, cervejas e vinhos. Na fabricação de pães, por exemplo, são usados fungos unicelulares, chamados de leveduras, que são comercializados como fermento biológico. Eles são usados para promover o crescimento da massa deixando-a leve e macia.</a:t>
            </a:r>
          </a:p>
          <a:p>
            <a:r>
              <a:rPr lang="pt-BR" sz="2400" dirty="0" smtClean="0"/>
              <a:t>	O crescimento da massa do pão pelo processo citado é resultante da</a:t>
            </a:r>
          </a:p>
          <a:p>
            <a:pPr marL="342900" indent="-342900">
              <a:buAutoNum type="alphaLcParenR"/>
            </a:pPr>
            <a:r>
              <a:rPr lang="pt-BR" sz="2400" dirty="0" smtClean="0"/>
              <a:t>liberação de gás carbônico</a:t>
            </a:r>
          </a:p>
          <a:p>
            <a:pPr marL="342900" indent="-342900">
              <a:buAutoNum type="alphaLcParenR"/>
            </a:pPr>
            <a:r>
              <a:rPr lang="pt-BR" sz="2400" dirty="0" smtClean="0"/>
              <a:t>formação de ácido lático</a:t>
            </a:r>
          </a:p>
          <a:p>
            <a:pPr marL="342900" indent="-342900">
              <a:buAutoNum type="alphaLcParenR"/>
            </a:pPr>
            <a:r>
              <a:rPr lang="pt-BR" sz="2400" dirty="0" smtClean="0"/>
              <a:t>formação de água</a:t>
            </a:r>
          </a:p>
          <a:p>
            <a:pPr marL="342900" indent="-342900">
              <a:buAutoNum type="alphaLcParenR"/>
            </a:pPr>
            <a:r>
              <a:rPr lang="pt-BR" sz="2400" dirty="0" smtClean="0"/>
              <a:t>produção de ATP</a:t>
            </a:r>
          </a:p>
          <a:p>
            <a:pPr marL="342900" indent="-342900">
              <a:buAutoNum type="alphaLcParenR"/>
            </a:pPr>
            <a:r>
              <a:rPr lang="pt-BR" sz="2400" dirty="0" smtClean="0"/>
              <a:t>liberação de calor</a:t>
            </a:r>
            <a:endParaRPr lang="pt-BR"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www.sobiologia.com.br/conteudos/figuras/bioquimica/fermentacao_latica.jpg"/>
          <p:cNvPicPr>
            <a:picLocks noChangeAspect="1" noChangeArrowheads="1"/>
          </p:cNvPicPr>
          <p:nvPr/>
        </p:nvPicPr>
        <p:blipFill>
          <a:blip r:embed="rId2"/>
          <a:srcRect b="5714"/>
          <a:stretch>
            <a:fillRect/>
          </a:stretch>
        </p:blipFill>
        <p:spPr bwMode="auto">
          <a:xfrm>
            <a:off x="785786" y="142852"/>
            <a:ext cx="7572428" cy="644051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www.sobiologia.com.br/conteudos/figuras/bioquimica/fermentacao_alcoolica.jpg"/>
          <p:cNvPicPr>
            <a:picLocks noChangeAspect="1" noChangeArrowheads="1"/>
          </p:cNvPicPr>
          <p:nvPr/>
        </p:nvPicPr>
        <p:blipFill>
          <a:blip r:embed="rId2"/>
          <a:srcRect b="5591"/>
          <a:stretch>
            <a:fillRect/>
          </a:stretch>
        </p:blipFill>
        <p:spPr bwMode="auto">
          <a:xfrm>
            <a:off x="1301477" y="142876"/>
            <a:ext cx="6985299" cy="6429396"/>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28596" y="5072074"/>
            <a:ext cx="8215370"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pt-B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Um ótimo ENEM a todos !</a:t>
            </a:r>
          </a:p>
          <a:p>
            <a:pPr algn="ctr"/>
            <a:r>
              <a:rPr lang="pt-BR"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Grande abraço.</a:t>
            </a:r>
            <a:endParaRPr lang="pt-B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 name="Imagem 2" descr="Untitled.jpg"/>
          <p:cNvPicPr>
            <a:picLocks noChangeAspect="1"/>
          </p:cNvPicPr>
          <p:nvPr/>
        </p:nvPicPr>
        <p:blipFill>
          <a:blip r:embed="rId2"/>
          <a:stretch>
            <a:fillRect/>
          </a:stretch>
        </p:blipFill>
        <p:spPr>
          <a:xfrm>
            <a:off x="2000264" y="0"/>
            <a:ext cx="5000628" cy="50006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2) DENGUE</a:t>
            </a:r>
            <a:endParaRPr lang="pt-BR" b="1" dirty="0">
              <a:solidFill>
                <a:srgbClr val="FF0000"/>
              </a:solidFill>
            </a:endParaRPr>
          </a:p>
        </p:txBody>
      </p:sp>
      <p:sp>
        <p:nvSpPr>
          <p:cNvPr id="3" name="Espaço Reservado para Conteúdo 2"/>
          <p:cNvSpPr>
            <a:spLocks noGrp="1"/>
          </p:cNvSpPr>
          <p:nvPr>
            <p:ph idx="1"/>
          </p:nvPr>
        </p:nvSpPr>
        <p:spPr/>
        <p:txBody>
          <a:bodyPr>
            <a:normAutofit lnSpcReduction="10000"/>
          </a:bodyPr>
          <a:lstStyle/>
          <a:p>
            <a:r>
              <a:rPr lang="pt-BR" b="1" dirty="0" smtClean="0">
                <a:solidFill>
                  <a:srgbClr val="0070C0"/>
                </a:solidFill>
                <a:effectLst>
                  <a:outerShdw blurRad="38100" dist="38100" dir="2700000" algn="tl">
                    <a:srgbClr val="000000">
                      <a:alpha val="43137"/>
                    </a:srgbClr>
                  </a:outerShdw>
                </a:effectLst>
              </a:rPr>
              <a:t>A) AGENTE CAUSADOR</a:t>
            </a:r>
            <a:r>
              <a:rPr lang="pt-BR" dirty="0" smtClean="0"/>
              <a:t>: VÍRUS DA DENGUE</a:t>
            </a:r>
          </a:p>
          <a:p>
            <a:r>
              <a:rPr lang="pt-BR" b="1" dirty="0" smtClean="0">
                <a:solidFill>
                  <a:srgbClr val="0070C0"/>
                </a:solidFill>
                <a:effectLst>
                  <a:outerShdw blurRad="38100" dist="38100" dir="2700000" algn="tl">
                    <a:srgbClr val="000000">
                      <a:alpha val="43137"/>
                    </a:srgbClr>
                  </a:outerShdw>
                </a:effectLst>
              </a:rPr>
              <a:t>B) TRANSMISSÃO</a:t>
            </a:r>
            <a:r>
              <a:rPr lang="pt-BR" dirty="0" smtClean="0"/>
              <a:t>: PICADA DO MOSQUITO </a:t>
            </a:r>
            <a:r>
              <a:rPr lang="pt-BR" i="1" dirty="0" err="1" smtClean="0"/>
              <a:t>Aedes</a:t>
            </a:r>
            <a:r>
              <a:rPr lang="pt-BR" i="1" dirty="0" smtClean="0"/>
              <a:t> </a:t>
            </a:r>
            <a:r>
              <a:rPr lang="pt-BR" i="1" dirty="0" err="1" smtClean="0"/>
              <a:t>aegypti</a:t>
            </a:r>
            <a:r>
              <a:rPr lang="pt-BR" i="1" dirty="0" smtClean="0"/>
              <a:t> </a:t>
            </a:r>
            <a:r>
              <a:rPr lang="pt-BR" dirty="0" smtClean="0"/>
              <a:t>CONTAMINADO</a:t>
            </a:r>
          </a:p>
          <a:p>
            <a:r>
              <a:rPr lang="pt-BR" b="1" dirty="0" smtClean="0">
                <a:solidFill>
                  <a:srgbClr val="0070C0"/>
                </a:solidFill>
                <a:effectLst>
                  <a:outerShdw blurRad="38100" dist="38100" dir="2700000" algn="tl">
                    <a:srgbClr val="000000">
                      <a:alpha val="43137"/>
                    </a:srgbClr>
                  </a:outerShdw>
                </a:effectLst>
              </a:rPr>
              <a:t>C) SINTOMAS</a:t>
            </a:r>
            <a:r>
              <a:rPr lang="pt-BR" dirty="0" smtClean="0"/>
              <a:t>: DORES (CABEÇA, OLHOS, MÚSCULOS, ARTICULAÇÕES), FEBRE ALTA, MANCHAS AVERMELHADAS NO CORPO, COCEIRA, FRAQUEZA, VÔMITO</a:t>
            </a:r>
          </a:p>
          <a:p>
            <a:r>
              <a:rPr lang="pt-BR" b="1" dirty="0" smtClean="0">
                <a:solidFill>
                  <a:srgbClr val="0070C0"/>
                </a:solidFill>
                <a:effectLst>
                  <a:outerShdw blurRad="38100" dist="38100" dir="2700000" algn="tl">
                    <a:srgbClr val="000000">
                      <a:alpha val="43137"/>
                    </a:srgbClr>
                  </a:outerShdw>
                </a:effectLst>
              </a:rPr>
              <a:t>D) PREVENÇÃO</a:t>
            </a:r>
            <a:r>
              <a:rPr lang="pt-BR" dirty="0" smtClean="0"/>
              <a:t>: CONTROLE DA PROLIFERAÇÃO DO MOSQUITO</a:t>
            </a:r>
            <a:endParaRPr lang="pt-B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8434" name="Picture 2" descr="http://www.socor.com.br/imagem/dengue.jpg"/>
          <p:cNvPicPr>
            <a:picLocks noChangeAspect="1" noChangeArrowheads="1"/>
          </p:cNvPicPr>
          <p:nvPr/>
        </p:nvPicPr>
        <p:blipFill>
          <a:blip r:embed="rId2"/>
          <a:srcRect/>
          <a:stretch>
            <a:fillRect/>
          </a:stretch>
        </p:blipFill>
        <p:spPr bwMode="auto">
          <a:xfrm>
            <a:off x="428596" y="428604"/>
            <a:ext cx="3327249" cy="2428892"/>
          </a:xfrm>
          <a:prstGeom prst="rect">
            <a:avLst/>
          </a:prstGeom>
          <a:noFill/>
        </p:spPr>
      </p:pic>
      <p:pic>
        <p:nvPicPr>
          <p:cNvPr id="18436" name="Picture 4" descr="http://1.bp.blogspot.com/-CEN1FELkJi8/TXwd29yL_nI/AAAAAAAAbQA/dq3X_tKJRB0/s1600/1%2Ba%2Ba%2Ba%2Bki%2Bsintomas%2Bda%2Bdengue.png"/>
          <p:cNvPicPr>
            <a:picLocks noChangeAspect="1" noChangeArrowheads="1"/>
          </p:cNvPicPr>
          <p:nvPr/>
        </p:nvPicPr>
        <p:blipFill>
          <a:blip r:embed="rId3"/>
          <a:srcRect/>
          <a:stretch>
            <a:fillRect/>
          </a:stretch>
        </p:blipFill>
        <p:spPr bwMode="auto">
          <a:xfrm>
            <a:off x="3786182" y="2214554"/>
            <a:ext cx="5286380" cy="445377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3) SARAMPO</a:t>
            </a:r>
            <a:endParaRPr lang="pt-BR" b="1" dirty="0">
              <a:solidFill>
                <a:srgbClr val="FF0000"/>
              </a:solidFill>
            </a:endParaRPr>
          </a:p>
        </p:txBody>
      </p:sp>
      <p:sp>
        <p:nvSpPr>
          <p:cNvPr id="3" name="Espaço Reservado para Conteúdo 2"/>
          <p:cNvSpPr>
            <a:spLocks noGrp="1"/>
          </p:cNvSpPr>
          <p:nvPr>
            <p:ph idx="1"/>
          </p:nvPr>
        </p:nvSpPr>
        <p:spPr/>
        <p:txBody>
          <a:bodyPr/>
          <a:lstStyle/>
          <a:p>
            <a:r>
              <a:rPr lang="pt-BR" dirty="0" smtClean="0">
                <a:solidFill>
                  <a:srgbClr val="0070C0"/>
                </a:solidFill>
              </a:rPr>
              <a:t>A) AGENTE CAUSADOR</a:t>
            </a:r>
            <a:r>
              <a:rPr lang="pt-BR" dirty="0" smtClean="0"/>
              <a:t>: VÍRUS DO SARAMPO</a:t>
            </a:r>
          </a:p>
          <a:p>
            <a:r>
              <a:rPr lang="pt-BR" dirty="0" smtClean="0">
                <a:solidFill>
                  <a:srgbClr val="0070C0"/>
                </a:solidFill>
              </a:rPr>
              <a:t>B) TRANSMISSÃO</a:t>
            </a:r>
            <a:r>
              <a:rPr lang="pt-BR" dirty="0" smtClean="0"/>
              <a:t>: CONTATO COM SECREÇÕES (OLHOS, NARIZ E GARGANTA) </a:t>
            </a:r>
          </a:p>
          <a:p>
            <a:r>
              <a:rPr lang="pt-BR" dirty="0" smtClean="0">
                <a:solidFill>
                  <a:srgbClr val="0070C0"/>
                </a:solidFill>
              </a:rPr>
              <a:t>C) SINTOMAS</a:t>
            </a:r>
            <a:r>
              <a:rPr lang="pt-BR" dirty="0" smtClean="0"/>
              <a:t>: FEBRE ALTA, TOSSE ROUCA, CORIZA, CONJUNTIVITE E HIPERSENSIBILIDADE À LUZ, MANCHAS AVERMELHADAS NA PELE.</a:t>
            </a:r>
          </a:p>
          <a:p>
            <a:r>
              <a:rPr lang="pt-BR" dirty="0" smtClean="0">
                <a:solidFill>
                  <a:srgbClr val="0070C0"/>
                </a:solidFill>
              </a:rPr>
              <a:t>D) PREVENÇÃO</a:t>
            </a:r>
            <a:r>
              <a:rPr lang="pt-BR" dirty="0" smtClean="0"/>
              <a:t>: VACINAÇÃO, LAVAR OBJETOS USADOS POR DOENTES.</a:t>
            </a:r>
          </a:p>
          <a:p>
            <a:endParaRPr lang="pt-B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19458" name="Picture 2" descr="https://encrypted-tbn3.gstatic.com/images?q=tbn:ANd9GcRsbXMRm_eCTALf8RnMsHkDxrhmKT7TupG91rjsPK3Jesmizx3qcD2fVWOt"/>
          <p:cNvPicPr>
            <a:picLocks noChangeAspect="1" noChangeArrowheads="1"/>
          </p:cNvPicPr>
          <p:nvPr/>
        </p:nvPicPr>
        <p:blipFill>
          <a:blip r:embed="rId2"/>
          <a:srcRect/>
          <a:stretch>
            <a:fillRect/>
          </a:stretch>
        </p:blipFill>
        <p:spPr bwMode="auto">
          <a:xfrm>
            <a:off x="500034" y="285728"/>
            <a:ext cx="2643206" cy="2655006"/>
          </a:xfrm>
          <a:prstGeom prst="rect">
            <a:avLst/>
          </a:prstGeom>
          <a:noFill/>
        </p:spPr>
      </p:pic>
      <p:pic>
        <p:nvPicPr>
          <p:cNvPr id="19460" name="Picture 4" descr="http://www.brasilescola.com/upload/conteudo/images/pessoas-acometidas-pelo-sarampo-apresentam-placas-avermelhadas-pelo-corpo-4ed4ded700f71.jpg"/>
          <p:cNvPicPr>
            <a:picLocks noChangeAspect="1" noChangeArrowheads="1"/>
          </p:cNvPicPr>
          <p:nvPr/>
        </p:nvPicPr>
        <p:blipFill>
          <a:blip r:embed="rId3"/>
          <a:srcRect/>
          <a:stretch>
            <a:fillRect/>
          </a:stretch>
        </p:blipFill>
        <p:spPr bwMode="auto">
          <a:xfrm>
            <a:off x="3357554" y="2714620"/>
            <a:ext cx="5572164" cy="37147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smtClean="0">
                <a:solidFill>
                  <a:srgbClr val="FF0000"/>
                </a:solidFill>
              </a:rPr>
              <a:t>4) GRIPE</a:t>
            </a:r>
            <a:endParaRPr lang="pt-BR" b="1" dirty="0">
              <a:solidFill>
                <a:srgbClr val="FF0000"/>
              </a:solidFill>
            </a:endParaRPr>
          </a:p>
        </p:txBody>
      </p:sp>
      <p:sp>
        <p:nvSpPr>
          <p:cNvPr id="3" name="Espaço Reservado para Conteúdo 2"/>
          <p:cNvSpPr>
            <a:spLocks noGrp="1"/>
          </p:cNvSpPr>
          <p:nvPr>
            <p:ph idx="1"/>
          </p:nvPr>
        </p:nvSpPr>
        <p:spPr/>
        <p:txBody>
          <a:bodyPr/>
          <a:lstStyle/>
          <a:p>
            <a:r>
              <a:rPr lang="pt-BR" dirty="0" smtClean="0">
                <a:solidFill>
                  <a:srgbClr val="0070C0"/>
                </a:solidFill>
              </a:rPr>
              <a:t>A) AGENTE</a:t>
            </a:r>
            <a:r>
              <a:rPr lang="pt-BR" dirty="0" smtClean="0"/>
              <a:t>: VÍRUS INFLUENZA</a:t>
            </a:r>
          </a:p>
          <a:p>
            <a:r>
              <a:rPr lang="pt-BR" dirty="0" smtClean="0">
                <a:solidFill>
                  <a:srgbClr val="0070C0"/>
                </a:solidFill>
              </a:rPr>
              <a:t>B) TRANSMISSÃO</a:t>
            </a:r>
            <a:r>
              <a:rPr lang="pt-BR" dirty="0" smtClean="0"/>
              <a:t>: CONTATO COM GOTÍCULAS DE SALIVA (eliminadas na tosse ou espirro).</a:t>
            </a:r>
          </a:p>
          <a:p>
            <a:r>
              <a:rPr lang="pt-BR" dirty="0" smtClean="0">
                <a:solidFill>
                  <a:srgbClr val="0070C0"/>
                </a:solidFill>
              </a:rPr>
              <a:t>C) SINTOMAS</a:t>
            </a:r>
            <a:r>
              <a:rPr lang="pt-BR" dirty="0" smtClean="0"/>
              <a:t>: FEBRE, DORES MUSCULARES, MAL ESTAR, DOR DE CABEÇA, TOSSE SECA.</a:t>
            </a:r>
          </a:p>
          <a:p>
            <a:r>
              <a:rPr lang="pt-BR" dirty="0" smtClean="0">
                <a:solidFill>
                  <a:srgbClr val="0070C0"/>
                </a:solidFill>
              </a:rPr>
              <a:t>D) PREVENÇÃO</a:t>
            </a:r>
            <a:r>
              <a:rPr lang="pt-BR" dirty="0" smtClean="0"/>
              <a:t>: VACINAÇÃO (eficaz em 75% dos casos) e EVITAR CONTATO COM PESSOAS CONTAMINADAS.</a:t>
            </a:r>
            <a:endParaRPr lang="pt-B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21508" name="Picture 4" descr="http://www.microbiologybook.org/mhunt/flucolo3.gif"/>
          <p:cNvPicPr>
            <a:picLocks noChangeAspect="1" noChangeArrowheads="1"/>
          </p:cNvPicPr>
          <p:nvPr/>
        </p:nvPicPr>
        <p:blipFill>
          <a:blip r:embed="rId2"/>
          <a:srcRect/>
          <a:stretch>
            <a:fillRect/>
          </a:stretch>
        </p:blipFill>
        <p:spPr bwMode="auto">
          <a:xfrm>
            <a:off x="1357290" y="627388"/>
            <a:ext cx="6286544" cy="551625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595</TotalTime>
  <Words>969</Words>
  <Application>Microsoft Office PowerPoint</Application>
  <PresentationFormat>Apresentação na tela (4:3)</PresentationFormat>
  <Paragraphs>112</Paragraphs>
  <Slides>37</Slides>
  <Notes>0</Notes>
  <HiddenSlides>0</HiddenSlides>
  <MMClips>0</MMClips>
  <ScaleCrop>false</ScaleCrop>
  <HeadingPairs>
    <vt:vector size="4" baseType="variant">
      <vt:variant>
        <vt:lpstr>Tema</vt:lpstr>
      </vt:variant>
      <vt:variant>
        <vt:i4>1</vt:i4>
      </vt:variant>
      <vt:variant>
        <vt:lpstr>Títulos de slides</vt:lpstr>
      </vt:variant>
      <vt:variant>
        <vt:i4>37</vt:i4>
      </vt:variant>
    </vt:vector>
  </HeadingPairs>
  <TitlesOfParts>
    <vt:vector size="38" baseType="lpstr">
      <vt:lpstr>Tema do Office</vt:lpstr>
      <vt:lpstr>MARATONA ENEM</vt:lpstr>
      <vt:lpstr>PRINCIPAIS DOENÇAS HUMANAS</vt:lpstr>
      <vt:lpstr>Slide 3</vt:lpstr>
      <vt:lpstr>2) DENGUE</vt:lpstr>
      <vt:lpstr>Slide 5</vt:lpstr>
      <vt:lpstr>3) SARAMPO</vt:lpstr>
      <vt:lpstr>Slide 7</vt:lpstr>
      <vt:lpstr>4) GRIPE</vt:lpstr>
      <vt:lpstr>Slide 9</vt:lpstr>
      <vt:lpstr>Slide 10</vt:lpstr>
      <vt:lpstr>5) HEPATITE A  </vt:lpstr>
      <vt:lpstr>Slide 12</vt:lpstr>
      <vt:lpstr>6) HEPATITE B</vt:lpstr>
      <vt:lpstr>Slide 14</vt:lpstr>
      <vt:lpstr>7) HEPATITE C </vt:lpstr>
      <vt:lpstr>8) FEBRE AMARELA</vt:lpstr>
      <vt:lpstr>Slide 17</vt:lpstr>
      <vt:lpstr>AS PRINCIPAIS DOENÇAS CAUSADAS POR BACTÉRIAS</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MARATONA ENEM</dc:title>
  <dc:creator>Professor Daniel</dc:creator>
  <cp:lastModifiedBy>Professor Daniel</cp:lastModifiedBy>
  <cp:revision>55</cp:revision>
  <dcterms:created xsi:type="dcterms:W3CDTF">2013-09-25T16:51:32Z</dcterms:created>
  <dcterms:modified xsi:type="dcterms:W3CDTF">2013-09-28T13:48:40Z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