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58" r:id="rId14"/>
    <p:sldId id="271" r:id="rId15"/>
    <p:sldId id="272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CC9A64-06F2-4FBA-9B71-E99EE568642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B44E-A874-476A-B5B2-F586ACFF54C1}" type="datetimeFigureOut">
              <a:rPr lang="pt-BR" smtClean="0"/>
              <a:pPr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B924-DF5C-4374-A18B-FF741A4247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2.jpeg"/><Relationship Id="rId1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12" Type="http://schemas.openxmlformats.org/officeDocument/2006/relationships/image" Target="../media/image21.jpe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jpe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tudium.iar.unicamp.br/dois/mauricius.htm#t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315901"/>
            <a:ext cx="7772400" cy="1470025"/>
          </a:xfrm>
        </p:spPr>
        <p:txBody>
          <a:bodyPr>
            <a:noAutofit/>
          </a:bodyPr>
          <a:lstStyle/>
          <a:p>
            <a:r>
              <a:rPr lang="pt-BR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Embriologia</a:t>
            </a:r>
            <a:endParaRPr lang="pt-BR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4472" y="5891242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Dani Martins</a:t>
            </a:r>
          </a:p>
          <a:p>
            <a:endParaRPr lang="pt-B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 descr="56di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878939"/>
            <a:ext cx="5191143" cy="390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O Desenvolvimento Embrionário do Anfióxo</a:t>
            </a:r>
          </a:p>
        </p:txBody>
      </p:sp>
      <p:pic>
        <p:nvPicPr>
          <p:cNvPr id="17413" name="Picture 5" descr="ANd9GcQ5Kq7-eM68q5EjDHx8nIZNu7bKFq6WJdon_P5hQ0468-bcq3Wf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090863"/>
            <a:ext cx="4356100" cy="3001962"/>
          </a:xfrm>
          <a:prstGeom prst="rect">
            <a:avLst/>
          </a:prstGeom>
          <a:noFill/>
        </p:spPr>
      </p:pic>
      <p:pic>
        <p:nvPicPr>
          <p:cNvPr id="17415" name="Picture 7" descr="anfiox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08325"/>
            <a:ext cx="4381500" cy="2984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1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COISAS DEVEMOS LEMBRAR</a:t>
            </a:r>
            <a:endParaRPr lang="pt-BR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EMBRIOLOGIA BASEIA-SE: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1) </a:t>
            </a:r>
            <a:r>
              <a:rPr lang="pt-BR" sz="3600" b="1" u="sng" dirty="0" smtClean="0">
                <a:solidFill>
                  <a:srgbClr val="FF0000"/>
                </a:solidFill>
              </a:rPr>
              <a:t>Divisão Celular: </a:t>
            </a:r>
            <a:r>
              <a:rPr lang="pt-BR" dirty="0" smtClean="0"/>
              <a:t>A MITOSE é responsável pelo aumento numérico de células.</a:t>
            </a:r>
          </a:p>
          <a:p>
            <a:r>
              <a:rPr lang="pt-BR" sz="3600" b="1" u="sng" dirty="0" smtClean="0">
                <a:solidFill>
                  <a:srgbClr val="FF0000"/>
                </a:solidFill>
              </a:rPr>
              <a:t>2) Migração Celular:</a:t>
            </a:r>
            <a:r>
              <a:rPr lang="pt-BR" dirty="0" smtClean="0"/>
              <a:t> As células estão em constante movimentação, formando novos conjuntos celulares.</a:t>
            </a:r>
          </a:p>
          <a:p>
            <a:r>
              <a:rPr lang="pt-BR" sz="3600" b="1" u="sng" dirty="0" smtClean="0">
                <a:solidFill>
                  <a:srgbClr val="FF0000"/>
                </a:solidFill>
              </a:rPr>
              <a:t>3) Diferenciação celular: </a:t>
            </a:r>
            <a:r>
              <a:rPr lang="pt-BR" sz="3600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células sofrem transformações que as especializam em uma determinada função.</a:t>
            </a:r>
            <a:endParaRPr lang="pt-B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elulas-madr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25929"/>
            <a:ext cx="7515278" cy="68320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5550" y="3573463"/>
            <a:ext cx="2587625" cy="1757362"/>
            <a:chOff x="3972" y="2251"/>
            <a:chExt cx="1630" cy="110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150" y="2251"/>
              <a:ext cx="1452" cy="976"/>
              <a:chOff x="3288" y="2273"/>
              <a:chExt cx="1452" cy="976"/>
            </a:xfrm>
          </p:grpSpPr>
          <p:graphicFrame>
            <p:nvGraphicFramePr>
              <p:cNvPr id="37892" name="Object 4"/>
              <p:cNvGraphicFramePr>
                <a:graphicFrameLocks noChangeAspect="1"/>
              </p:cNvGraphicFramePr>
              <p:nvPr/>
            </p:nvGraphicFramePr>
            <p:xfrm>
              <a:off x="3288" y="2273"/>
              <a:ext cx="1452" cy="9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Imagem de bitmap" r:id="rId3" imgW="3333333" imgH="2238687" progId="PBrush">
                      <p:embed/>
                    </p:oleObj>
                  </mc:Choice>
                  <mc:Fallback>
                    <p:oleObj name="Imagem de bitmap" r:id="rId3" imgW="3333333" imgH="2238687" progId="PBrush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8" y="2273"/>
                            <a:ext cx="1452" cy="9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893" name="Line 5"/>
              <p:cNvSpPr>
                <a:spLocks noChangeShapeType="1"/>
              </p:cNvSpPr>
              <p:nvPr/>
            </p:nvSpPr>
            <p:spPr bwMode="auto">
              <a:xfrm>
                <a:off x="3334" y="2296"/>
                <a:ext cx="317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>
                <a:off x="4059" y="2795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H="1">
              <a:off x="3972" y="2272"/>
              <a:ext cx="22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5566" y="2768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70338" y="4984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8000"/>
                </a:solidFill>
              </a:rPr>
              <a:t>Zigoto</a:t>
            </a:r>
          </a:p>
        </p:txBody>
      </p:sp>
      <p:pic>
        <p:nvPicPr>
          <p:cNvPr id="37898" name="Picture 10" descr="pteridophita_set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7913">
            <a:off x="4716463" y="1268413"/>
            <a:ext cx="719137" cy="371475"/>
          </a:xfrm>
          <a:prstGeom prst="rect">
            <a:avLst/>
          </a:prstGeom>
          <a:noFill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836613"/>
            <a:ext cx="661988" cy="523875"/>
          </a:xfrm>
          <a:prstGeom prst="rect">
            <a:avLst/>
          </a:prstGeom>
          <a:noFill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3225" y="1435100"/>
            <a:ext cx="1049338" cy="828675"/>
          </a:xfrm>
          <a:prstGeom prst="rect">
            <a:avLst/>
          </a:prstGeom>
          <a:noFill/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483225" y="124936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8000"/>
                </a:solidFill>
              </a:rPr>
              <a:t>Blastômeros</a:t>
            </a: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7451725" y="1989138"/>
          <a:ext cx="10795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m de bitmap" r:id="rId8" imgW="1961905" imgH="1838095" progId="PBrush">
                  <p:embed/>
                </p:oleObj>
              </mc:Choice>
              <mc:Fallback>
                <p:oleObj name="Imagem de bitmap" r:id="rId8" imgW="1961905" imgH="18380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989138"/>
                        <a:ext cx="10795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885113" y="162242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8000"/>
                </a:solidFill>
              </a:rPr>
              <a:t>Mórula</a:t>
            </a:r>
          </a:p>
        </p:txBody>
      </p:sp>
      <p:pic>
        <p:nvPicPr>
          <p:cNvPr id="37904" name="Picture 16" descr="pteridophita_set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89450">
            <a:off x="6457950" y="1844675"/>
            <a:ext cx="947738" cy="441325"/>
          </a:xfrm>
          <a:prstGeom prst="rect">
            <a:avLst/>
          </a:prstGeom>
          <a:noFill/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808538" y="335756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Blastoderme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708900" y="53006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Blastocele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802438" y="32448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8000"/>
                </a:solidFill>
              </a:rPr>
              <a:t>Blástula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09988" y="4256088"/>
            <a:ext cx="2120900" cy="1866900"/>
            <a:chOff x="2337" y="2681"/>
            <a:chExt cx="1336" cy="117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390" y="2681"/>
              <a:ext cx="1283" cy="1176"/>
              <a:chOff x="2390" y="2681"/>
              <a:chExt cx="1283" cy="1176"/>
            </a:xfrm>
          </p:grpSpPr>
          <p:graphicFrame>
            <p:nvGraphicFramePr>
              <p:cNvPr id="37910" name="Object 22"/>
              <p:cNvGraphicFramePr>
                <a:graphicFrameLocks noChangeAspect="1"/>
              </p:cNvGraphicFramePr>
              <p:nvPr/>
            </p:nvGraphicFramePr>
            <p:xfrm>
              <a:off x="2390" y="2681"/>
              <a:ext cx="1174" cy="1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Imagem de bitmap" r:id="rId10" imgW="3277057" imgH="3067478" progId="PBrush">
                      <p:embed/>
                    </p:oleObj>
                  </mc:Choice>
                  <mc:Fallback>
                    <p:oleObj name="Imagem de bitmap" r:id="rId10" imgW="3277057" imgH="3067478" progId="PBrush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0" y="2681"/>
                            <a:ext cx="1174" cy="1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 flipV="1">
                <a:off x="3556" y="3078"/>
                <a:ext cx="117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3055" y="3162"/>
              <a:ext cx="5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2924" y="3664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flipH="1">
              <a:off x="2337" y="3830"/>
              <a:ext cx="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7915" name="Picture 27" descr="pteridophita_seta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2"/>
          <a:srcRect/>
          <a:stretch>
            <a:fillRect/>
          </a:stretch>
        </p:blipFill>
        <p:spPr>
          <a:xfrm rot="953276">
            <a:off x="8059738" y="2817813"/>
            <a:ext cx="379412" cy="603250"/>
          </a:xfrm>
          <a:noFill/>
          <a:ln/>
        </p:spPr>
      </p:pic>
      <p:pic>
        <p:nvPicPr>
          <p:cNvPr id="37916" name="Picture 28" descr="pteridophita_seta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3"/>
          <a:srcRect/>
          <a:stretch>
            <a:fillRect/>
          </a:stretch>
        </p:blipFill>
        <p:spPr>
          <a:xfrm rot="194126">
            <a:off x="2555875" y="5219700"/>
            <a:ext cx="1077913" cy="496888"/>
          </a:xfrm>
          <a:noFill/>
          <a:ln/>
        </p:spPr>
      </p:pic>
      <p:pic>
        <p:nvPicPr>
          <p:cNvPr id="37917" name="Picture 29" descr="pteridophita_seta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434855">
            <a:off x="5888038" y="5006975"/>
            <a:ext cx="1106487" cy="377825"/>
          </a:xfrm>
          <a:prstGeom prst="rect">
            <a:avLst/>
          </a:prstGeom>
          <a:noFill/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50825" y="3860800"/>
            <a:ext cx="2257425" cy="1728788"/>
            <a:chOff x="158" y="2432"/>
            <a:chExt cx="1422" cy="1089"/>
          </a:xfrm>
        </p:grpSpPr>
        <p:graphicFrame>
          <p:nvGraphicFramePr>
            <p:cNvPr id="37919" name="Object 31"/>
            <p:cNvGraphicFramePr>
              <a:graphicFrameLocks noChangeAspect="1"/>
            </p:cNvGraphicFramePr>
            <p:nvPr/>
          </p:nvGraphicFramePr>
          <p:xfrm>
            <a:off x="400" y="2432"/>
            <a:ext cx="1134" cy="1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Imagem de bitmap" r:id="rId14" imgW="2409524" imgH="2305372" progId="PBrush">
                    <p:embed/>
                  </p:oleObj>
                </mc:Choice>
                <mc:Fallback>
                  <p:oleObj name="Imagem de bitmap" r:id="rId14" imgW="2409524" imgH="2305372" progId="PBrus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" y="2432"/>
                          <a:ext cx="1134" cy="10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990" y="2931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953" y="329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 flipH="1">
              <a:off x="158" y="2935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158" y="29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V="1">
              <a:off x="971" y="243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975" y="243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2411413" y="582295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Blastóporo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5470525" y="45085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Arquêntero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2492375" y="4491038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Arquêntero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1208088" y="554513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Endoderma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2205038" y="371157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Placa neural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-38100" y="53213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Ectoderma</a:t>
            </a:r>
          </a:p>
        </p:txBody>
      </p:sp>
      <p:pic>
        <p:nvPicPr>
          <p:cNvPr id="37932" name="Picture 44" descr="pteridophita_seta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6"/>
          <a:srcRect/>
          <a:stretch>
            <a:fillRect/>
          </a:stretch>
        </p:blipFill>
        <p:spPr>
          <a:xfrm rot="1147048">
            <a:off x="820738" y="2994025"/>
            <a:ext cx="315912" cy="755650"/>
          </a:xfrm>
          <a:noFill/>
          <a:ln/>
        </p:spPr>
      </p:pic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823913" y="754063"/>
            <a:ext cx="1871662" cy="2109787"/>
            <a:chOff x="519" y="475"/>
            <a:chExt cx="1179" cy="1329"/>
          </a:xfrm>
        </p:grpSpPr>
        <p:graphicFrame>
          <p:nvGraphicFramePr>
            <p:cNvPr id="37934" name="Object 46"/>
            <p:cNvGraphicFramePr>
              <a:graphicFrameLocks noChangeAspect="1"/>
            </p:cNvGraphicFramePr>
            <p:nvPr/>
          </p:nvGraphicFramePr>
          <p:xfrm>
            <a:off x="519" y="607"/>
            <a:ext cx="1116" cy="1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Imagem de bitmap" r:id="rId17" imgW="2600000" imgH="2790476" progId="PBrush">
                    <p:embed/>
                  </p:oleObj>
                </mc:Choice>
                <mc:Fallback>
                  <p:oleObj name="Imagem de bitmap" r:id="rId17" imgW="2600000" imgH="2790476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" y="607"/>
                          <a:ext cx="1116" cy="1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>
              <a:off x="1377" y="1550"/>
              <a:ext cx="2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1509" y="150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>
              <a:off x="1459" y="116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 flipV="1">
              <a:off x="1335" y="665"/>
              <a:ext cx="363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 flipV="1">
              <a:off x="1059" y="47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 flipH="1" flipV="1">
              <a:off x="639" y="669"/>
              <a:ext cx="45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7941" name="Line 53"/>
            <p:cNvSpPr>
              <a:spLocks noChangeShapeType="1"/>
            </p:cNvSpPr>
            <p:nvPr/>
          </p:nvSpPr>
          <p:spPr bwMode="auto">
            <a:xfrm flipH="1">
              <a:off x="655" y="1432"/>
              <a:ext cx="325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1111250" y="40481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Tubo neural</a:t>
            </a: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2627313" y="7651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Celoma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2611438" y="16621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Mesodorma</a:t>
            </a:r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2649538" y="21844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Ectoderma</a:t>
            </a:r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505075" y="27305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Endoderma</a:t>
            </a:r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106363" y="27051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Arquêntero</a:t>
            </a:r>
          </a:p>
        </p:txBody>
      </p:sp>
      <p:sp>
        <p:nvSpPr>
          <p:cNvPr id="37948" name="Text Box 60"/>
          <p:cNvSpPr txBox="1">
            <a:spLocks noChangeArrowheads="1"/>
          </p:cNvSpPr>
          <p:nvPr/>
        </p:nvSpPr>
        <p:spPr bwMode="auto">
          <a:xfrm>
            <a:off x="-23813" y="685800"/>
            <a:ext cx="13271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/>
              <a:t>Notocorda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 tmFilter="0,0; .5, 1; 1, 1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tmFilter="0,0; .5, 1; 1, 1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901" grpId="0"/>
      <p:bldP spid="37903" grpId="0"/>
      <p:bldP spid="37905" grpId="0"/>
      <p:bldP spid="37906" grpId="0"/>
      <p:bldP spid="37907" grpId="0"/>
      <p:bldP spid="37926" grpId="0"/>
      <p:bldP spid="37927" grpId="0"/>
      <p:bldP spid="37928" grpId="0"/>
      <p:bldP spid="37929" grpId="0"/>
      <p:bldP spid="37930" grpId="0"/>
      <p:bldP spid="37931" grpId="0"/>
      <p:bldP spid="37942" grpId="0"/>
      <p:bldP spid="37943" grpId="0"/>
      <p:bldP spid="37944" grpId="0"/>
      <p:bldP spid="37945" grpId="0"/>
      <p:bldP spid="37946" grpId="0"/>
      <p:bldP spid="37947" grpId="0"/>
      <p:bldP spid="379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Organogênese</a:t>
            </a:r>
          </a:p>
        </p:txBody>
      </p:sp>
      <p:pic>
        <p:nvPicPr>
          <p:cNvPr id="20485" name="Picture 5" descr="organogenes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6842125" cy="43926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r>
              <a:rPr lang="pt-BR"/>
              <a:t>Organogênese</a:t>
            </a:r>
          </a:p>
        </p:txBody>
      </p:sp>
      <p:graphicFrame>
        <p:nvGraphicFramePr>
          <p:cNvPr id="21548" name="Group 44"/>
          <p:cNvGraphicFramePr>
            <a:graphicFrameLocks noGrp="1"/>
          </p:cNvGraphicFramePr>
          <p:nvPr/>
        </p:nvGraphicFramePr>
        <p:xfrm>
          <a:off x="612775" y="2492375"/>
          <a:ext cx="7920038" cy="4000500"/>
        </p:xfrm>
        <a:graphic>
          <a:graphicData uri="http://schemas.openxmlformats.org/drawingml/2006/table">
            <a:tbl>
              <a:tblPr/>
              <a:tblGrid>
                <a:gridCol w="2640013"/>
                <a:gridCol w="2640012"/>
                <a:gridCol w="2640013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Ectoderma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Mesoderme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Endoderme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2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Epiderme e derivados cutâneos, com as glândulas mucosas;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todas as estruturas do sistema nervoso;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Epitélio de revestimento das cavidades nasais, anal e bucal.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Derme;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Músculos;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Cartilagem, ossos e outros tecidos conjuntivos;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Sangue, medula óssea e tecidos linfáticos;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Órgãos do sistema genital e urinário.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Epitélio de revestimento do trato digestório (exceto cavidades oral e anal);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Fígado e pâncreas;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Sistema respiratório (exceto cavidades nasais)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2700338" y="4149725"/>
            <a:ext cx="220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sz="800">
                <a:solidFill>
                  <a:srgbClr val="000000"/>
                </a:solidFill>
                <a:latin typeface="Verdana" pitchFamily="34" charset="0"/>
              </a:rPr>
              <a:t> </a:t>
            </a:r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O Desenvolvimento Embrionário Humano</a:t>
            </a:r>
          </a:p>
        </p:txBody>
      </p:sp>
      <p:pic>
        <p:nvPicPr>
          <p:cNvPr id="18437" name="Picture 5" descr="ANd9GcTeO8aWWhSQn7Xz3UlN82ABrjQvhos4MvZXzNVurDJQXfCTGur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6697663" cy="5016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Rodapé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>
              <a:latin typeface="Times New Roman" pitchFamily="18" charset="0"/>
            </a:endParaRPr>
          </a:p>
          <a:p>
            <a:pPr algn="ctr"/>
            <a:fld id="{306AA4CD-DF6F-4CE5-BEF8-274307F1224E}" type="slidenum">
              <a:rPr lang="pt-BR" sz="1400">
                <a:latin typeface="Times New Roman" pitchFamily="18" charset="0"/>
              </a:rPr>
              <a:pPr algn="ctr"/>
              <a:t>17</a:t>
            </a:fld>
            <a:endParaRPr lang="pt-BR" sz="1400">
              <a:latin typeface="Times New Roman" pitchFamily="18" charset="0"/>
            </a:endParaRPr>
          </a:p>
        </p:txBody>
      </p:sp>
      <p:pic>
        <p:nvPicPr>
          <p:cNvPr id="38915" name="Picture 2" descr="Sem título-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288"/>
            <a:ext cx="8459788" cy="6843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SzPct val="60000"/>
              <a:buFont typeface="Wingdings 2" pitchFamily="18" charset="2"/>
              <a:defRPr sz="28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 typeface="Wingdings 2" pitchFamily="18" charset="2"/>
              <a:buChar char="¿"/>
            </a:pPr>
            <a:endParaRPr lang="pt-BR" altLang="pt-BR" sz="3600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90600" y="18864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 dirty="0" smtClean="0"/>
              <a:t> Anexos Embrionários </a:t>
            </a:r>
          </a:p>
          <a:p>
            <a:r>
              <a:rPr lang="pt-BR" altLang="pt-BR" dirty="0" smtClean="0"/>
              <a:t>Conceito</a:t>
            </a:r>
            <a:endParaRPr lang="pt-BR" altLang="pt-BR" dirty="0"/>
          </a:p>
        </p:txBody>
      </p:sp>
      <p:sp>
        <p:nvSpPr>
          <p:cNvPr id="100450" name="Text Box 98"/>
          <p:cNvSpPr txBox="1">
            <a:spLocks noChangeArrowheads="1"/>
          </p:cNvSpPr>
          <p:nvPr/>
        </p:nvSpPr>
        <p:spPr bwMode="auto">
          <a:xfrm>
            <a:off x="821224" y="1052735"/>
            <a:ext cx="69859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São Estruturas que derivam dos folhetos germinativos, mas que não fazem parte do corpo do embrião</a:t>
            </a:r>
            <a:r>
              <a:rPr lang="pt-BR" altLang="pt-BR" sz="2000" dirty="0"/>
              <a:t>.</a:t>
            </a:r>
          </a:p>
        </p:txBody>
      </p:sp>
      <p:sp>
        <p:nvSpPr>
          <p:cNvPr id="100451" name="Text Box 99"/>
          <p:cNvSpPr txBox="1">
            <a:spLocks noChangeArrowheads="1"/>
          </p:cNvSpPr>
          <p:nvPr/>
        </p:nvSpPr>
        <p:spPr bwMode="auto">
          <a:xfrm>
            <a:off x="486869" y="2427228"/>
            <a:ext cx="7654679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altLang="pt-BR" sz="2000" dirty="0"/>
              <a:t>São </a:t>
            </a:r>
            <a:r>
              <a:rPr lang="pt-BR" altLang="pt-BR" sz="2000" dirty="0" smtClean="0"/>
              <a:t>elas:</a:t>
            </a:r>
          </a:p>
          <a:p>
            <a:pPr algn="l"/>
            <a:r>
              <a:rPr lang="pt-BR" altLang="pt-BR" sz="2000" dirty="0" smtClean="0"/>
              <a:t> </a:t>
            </a:r>
            <a:r>
              <a:rPr lang="pt-BR" altLang="pt-BR" sz="2400" b="1" dirty="0" smtClean="0"/>
              <a:t>V</a:t>
            </a:r>
            <a:r>
              <a:rPr lang="pt-BR" altLang="pt-BR" sz="2000" dirty="0" smtClean="0"/>
              <a:t>esícula </a:t>
            </a:r>
            <a:r>
              <a:rPr lang="pt-BR" altLang="pt-BR" sz="2000" dirty="0"/>
              <a:t>Vitelínica ( Saco Vitelínico) =&gt; Armazém dos Alimentos </a:t>
            </a:r>
          </a:p>
          <a:p>
            <a:pPr algn="l"/>
            <a:r>
              <a:rPr lang="pt-BR" altLang="pt-BR" sz="2000" dirty="0"/>
              <a:t> </a:t>
            </a:r>
            <a:r>
              <a:rPr lang="pt-BR" altLang="pt-BR" sz="2400" b="1" dirty="0" err="1"/>
              <a:t>A</a:t>
            </a:r>
            <a:r>
              <a:rPr lang="pt-BR" altLang="pt-BR" sz="2000" dirty="0" err="1" smtClean="0"/>
              <a:t>mnion</a:t>
            </a:r>
            <a:r>
              <a:rPr lang="pt-BR" altLang="pt-BR" sz="2000" dirty="0" smtClean="0"/>
              <a:t> </a:t>
            </a:r>
            <a:r>
              <a:rPr lang="pt-BR" altLang="pt-BR" sz="2000" dirty="0"/>
              <a:t>( Bolsa D’água) =&gt; Proteção</a:t>
            </a:r>
          </a:p>
          <a:p>
            <a:pPr algn="l"/>
            <a:r>
              <a:rPr lang="pt-BR" altLang="pt-BR" sz="2000" dirty="0"/>
              <a:t> </a:t>
            </a:r>
            <a:r>
              <a:rPr lang="pt-BR" altLang="pt-BR" sz="2400" b="1" dirty="0" err="1" smtClean="0"/>
              <a:t>C</a:t>
            </a:r>
            <a:r>
              <a:rPr lang="pt-BR" altLang="pt-BR" sz="2000" dirty="0" err="1" smtClean="0"/>
              <a:t>órion</a:t>
            </a:r>
            <a:r>
              <a:rPr lang="pt-BR" altLang="pt-BR" sz="2000" dirty="0" smtClean="0"/>
              <a:t> </a:t>
            </a:r>
            <a:r>
              <a:rPr lang="pt-BR" altLang="pt-BR" sz="2000" dirty="0"/>
              <a:t>( Serosa) =&gt; Trocas Gasosas</a:t>
            </a:r>
          </a:p>
          <a:p>
            <a:pPr algn="l"/>
            <a:r>
              <a:rPr lang="pt-BR" altLang="pt-BR" sz="2000" dirty="0"/>
              <a:t> </a:t>
            </a:r>
            <a:r>
              <a:rPr lang="pt-BR" altLang="pt-BR" sz="2400" b="1" dirty="0" err="1" smtClean="0"/>
              <a:t>A</a:t>
            </a:r>
            <a:r>
              <a:rPr lang="pt-BR" altLang="pt-BR" sz="2000" dirty="0" err="1" smtClean="0"/>
              <a:t>lantóide</a:t>
            </a:r>
            <a:r>
              <a:rPr lang="pt-BR" altLang="pt-BR" sz="2000" dirty="0" smtClean="0"/>
              <a:t> </a:t>
            </a:r>
            <a:r>
              <a:rPr lang="pt-BR" altLang="pt-BR" sz="2000" dirty="0"/>
              <a:t>=&gt; Armazém das excretas</a:t>
            </a:r>
          </a:p>
          <a:p>
            <a:pPr algn="l"/>
            <a:r>
              <a:rPr lang="pt-BR" altLang="pt-BR" sz="2000" dirty="0"/>
              <a:t> </a:t>
            </a:r>
            <a:endParaRPr lang="pt-BR" altLang="pt-BR" sz="2000" dirty="0" smtClean="0"/>
          </a:p>
          <a:p>
            <a:pPr algn="l"/>
            <a:r>
              <a:rPr lang="pt-BR" altLang="pt-BR" sz="2000" b="1" dirty="0"/>
              <a:t> </a:t>
            </a:r>
            <a:r>
              <a:rPr lang="pt-BR" altLang="pt-BR" sz="2400" b="1" dirty="0" smtClean="0"/>
              <a:t>P</a:t>
            </a:r>
            <a:r>
              <a:rPr lang="pt-BR" altLang="pt-BR" sz="2000" dirty="0" smtClean="0"/>
              <a:t>lacenta</a:t>
            </a:r>
            <a:endParaRPr lang="pt-BR" altLang="pt-BR" sz="2000" dirty="0"/>
          </a:p>
          <a:p>
            <a:pPr algn="l"/>
            <a:r>
              <a:rPr lang="pt-BR" altLang="pt-BR" sz="2000" dirty="0" smtClean="0"/>
              <a:t> </a:t>
            </a:r>
            <a:r>
              <a:rPr lang="pt-BR" altLang="pt-BR" sz="2400" b="1" dirty="0" smtClean="0"/>
              <a:t>C</a:t>
            </a:r>
            <a:r>
              <a:rPr lang="pt-BR" altLang="pt-BR" sz="2000" dirty="0" smtClean="0"/>
              <a:t>ordão </a:t>
            </a:r>
            <a:r>
              <a:rPr lang="pt-BR" altLang="pt-BR" sz="2000" dirty="0"/>
              <a:t>Umbilical</a:t>
            </a:r>
          </a:p>
        </p:txBody>
      </p:sp>
      <p:sp>
        <p:nvSpPr>
          <p:cNvPr id="100453" name="WordArt 101"/>
          <p:cNvSpPr>
            <a:spLocks noChangeArrowheads="1" noChangeShapeType="1" noTextEdit="1"/>
          </p:cNvSpPr>
          <p:nvPr/>
        </p:nvSpPr>
        <p:spPr bwMode="auto">
          <a:xfrm>
            <a:off x="1331913" y="3321050"/>
            <a:ext cx="180181" cy="179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00454" name="WordArt 102"/>
          <p:cNvSpPr>
            <a:spLocks noChangeArrowheads="1" noChangeShapeType="1" noTextEdit="1"/>
          </p:cNvSpPr>
          <p:nvPr/>
        </p:nvSpPr>
        <p:spPr bwMode="auto">
          <a:xfrm>
            <a:off x="1331913" y="3646488"/>
            <a:ext cx="360362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00456" name="WordArt 104"/>
          <p:cNvSpPr>
            <a:spLocks noChangeArrowheads="1" noChangeShapeType="1" noTextEdit="1"/>
          </p:cNvSpPr>
          <p:nvPr/>
        </p:nvSpPr>
        <p:spPr bwMode="auto">
          <a:xfrm>
            <a:off x="1331913" y="4941888"/>
            <a:ext cx="360362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100460" name="Picture 108" descr="slide0015_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21100"/>
            <a:ext cx="3348037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453" grpId="0" animBg="1"/>
      <p:bldP spid="100454" grpId="0" animBg="1"/>
      <p:bldP spid="1004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-169863" y="2565400"/>
            <a:ext cx="617220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-169863" y="2565400"/>
            <a:ext cx="617220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762000" y="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/>
              <a:t>Vesícula Vitelínica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-180975" y="1916113"/>
            <a:ext cx="7273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pt-BR" altLang="pt-BR" sz="2800"/>
          </a:p>
        </p:txBody>
      </p:sp>
      <p:sp>
        <p:nvSpPr>
          <p:cNvPr id="102517" name="Text Box 117"/>
          <p:cNvSpPr txBox="1">
            <a:spLocks noChangeArrowheads="1"/>
          </p:cNvSpPr>
          <p:nvPr/>
        </p:nvSpPr>
        <p:spPr bwMode="auto">
          <a:xfrm>
            <a:off x="1116013" y="836613"/>
            <a:ext cx="77041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É</a:t>
            </a:r>
            <a:r>
              <a:rPr lang="pt-BR" altLang="pt-BR" sz="1800" b="1"/>
              <a:t> </a:t>
            </a:r>
            <a:r>
              <a:rPr lang="pt-BR" altLang="pt-BR" sz="1800"/>
              <a:t>o primeiro anexo a surgir nos vertebrados e se caracteriza por ser  a fonte e nutrição do embrião que não tem contato com a mãe.</a:t>
            </a:r>
            <a:r>
              <a:rPr lang="pt-BR" altLang="pt-BR"/>
              <a:t> </a:t>
            </a:r>
          </a:p>
          <a:p>
            <a:pPr algn="l"/>
            <a:r>
              <a:rPr lang="pt-BR" altLang="pt-BR" sz="1800"/>
              <a:t>Corresponde a uma estrutura em forma de saco ligada a região ventral do embrião. Sua principal função é armazenar reservas nutritivas</a:t>
            </a:r>
            <a:r>
              <a:rPr lang="pt-BR" altLang="pt-BR"/>
              <a:t>. </a:t>
            </a:r>
          </a:p>
        </p:txBody>
      </p:sp>
      <p:sp>
        <p:nvSpPr>
          <p:cNvPr id="102518" name="WordArt 118"/>
          <p:cNvSpPr>
            <a:spLocks noChangeArrowheads="1" noChangeShapeType="1" noTextEdit="1"/>
          </p:cNvSpPr>
          <p:nvPr/>
        </p:nvSpPr>
        <p:spPr bwMode="auto">
          <a:xfrm>
            <a:off x="900113" y="3319463"/>
            <a:ext cx="1295400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Aves</a:t>
            </a:r>
          </a:p>
        </p:txBody>
      </p:sp>
      <p:sp>
        <p:nvSpPr>
          <p:cNvPr id="102519" name="WordArt 119"/>
          <p:cNvSpPr>
            <a:spLocks noChangeArrowheads="1" noChangeShapeType="1" noTextEdit="1"/>
          </p:cNvSpPr>
          <p:nvPr/>
        </p:nvSpPr>
        <p:spPr bwMode="auto">
          <a:xfrm>
            <a:off x="900113" y="2636838"/>
            <a:ext cx="1295400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Peixes</a:t>
            </a:r>
          </a:p>
        </p:txBody>
      </p:sp>
      <p:sp>
        <p:nvSpPr>
          <p:cNvPr id="102520" name="WordArt 120"/>
          <p:cNvSpPr>
            <a:spLocks noChangeArrowheads="1" noChangeShapeType="1" noTextEdit="1"/>
          </p:cNvSpPr>
          <p:nvPr/>
        </p:nvSpPr>
        <p:spPr bwMode="auto">
          <a:xfrm>
            <a:off x="900113" y="3933825"/>
            <a:ext cx="1511300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Répteis</a:t>
            </a:r>
          </a:p>
        </p:txBody>
      </p:sp>
      <p:sp>
        <p:nvSpPr>
          <p:cNvPr id="102521" name="WordArt 121"/>
          <p:cNvSpPr>
            <a:spLocks noChangeArrowheads="1" noChangeShapeType="1" noTextEdit="1"/>
          </p:cNvSpPr>
          <p:nvPr/>
        </p:nvSpPr>
        <p:spPr bwMode="auto">
          <a:xfrm>
            <a:off x="900113" y="4724400"/>
            <a:ext cx="1439862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 Black"/>
              </a:rPr>
              <a:t>Anfíbios</a:t>
            </a:r>
          </a:p>
        </p:txBody>
      </p:sp>
      <p:sp>
        <p:nvSpPr>
          <p:cNvPr id="102522" name="WordArt 122"/>
          <p:cNvSpPr>
            <a:spLocks noChangeArrowheads="1" noChangeShapeType="1" noTextEdit="1"/>
          </p:cNvSpPr>
          <p:nvPr/>
        </p:nvSpPr>
        <p:spPr bwMode="auto">
          <a:xfrm>
            <a:off x="900113" y="5661025"/>
            <a:ext cx="1871662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Mamíferos</a:t>
            </a:r>
          </a:p>
        </p:txBody>
      </p:sp>
      <p:sp>
        <p:nvSpPr>
          <p:cNvPr id="102523" name="AutoShape 123"/>
          <p:cNvSpPr>
            <a:spLocks/>
          </p:cNvSpPr>
          <p:nvPr/>
        </p:nvSpPr>
        <p:spPr bwMode="auto">
          <a:xfrm>
            <a:off x="2484438" y="2527300"/>
            <a:ext cx="215900" cy="1944688"/>
          </a:xfrm>
          <a:prstGeom prst="leftBrace">
            <a:avLst>
              <a:gd name="adj1" fmla="val 750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2524" name="Text Box 124"/>
          <p:cNvSpPr txBox="1">
            <a:spLocks noChangeArrowheads="1"/>
          </p:cNvSpPr>
          <p:nvPr/>
        </p:nvSpPr>
        <p:spPr bwMode="auto">
          <a:xfrm>
            <a:off x="2771775" y="3316288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/>
              <a:t>Bem desenvolvida</a:t>
            </a:r>
          </a:p>
        </p:txBody>
      </p:sp>
      <p:sp>
        <p:nvSpPr>
          <p:cNvPr id="102525" name="Text Box 125"/>
          <p:cNvSpPr txBox="1">
            <a:spLocks noChangeArrowheads="1"/>
          </p:cNvSpPr>
          <p:nvPr/>
        </p:nvSpPr>
        <p:spPr bwMode="auto">
          <a:xfrm>
            <a:off x="2843213" y="4724400"/>
            <a:ext cx="6516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Não apresenta a vesícula típica, vitelo fica nos interior dos macrômeros</a:t>
            </a:r>
          </a:p>
        </p:txBody>
      </p:sp>
      <p:sp>
        <p:nvSpPr>
          <p:cNvPr id="102526" name="Text Box 126"/>
          <p:cNvSpPr txBox="1">
            <a:spLocks noChangeArrowheads="1"/>
          </p:cNvSpPr>
          <p:nvPr/>
        </p:nvSpPr>
        <p:spPr bwMode="auto">
          <a:xfrm>
            <a:off x="3132138" y="5445125"/>
            <a:ext cx="597693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1800"/>
              <a:t>Nos mamíferos eutherios ou placentados é reduzida, visto que a nutrição ocorre via placentária. </a:t>
            </a:r>
          </a:p>
          <a:p>
            <a:pPr algn="just"/>
            <a:r>
              <a:rPr lang="pt-BR" altLang="pt-BR" sz="1800"/>
              <a:t>Nesses, é responsável pela produção das hemácias nos primeiros estágios de vida.</a:t>
            </a:r>
          </a:p>
        </p:txBody>
      </p:sp>
      <p:sp>
        <p:nvSpPr>
          <p:cNvPr id="102527" name="AutoShape 127"/>
          <p:cNvSpPr>
            <a:spLocks/>
          </p:cNvSpPr>
          <p:nvPr/>
        </p:nvSpPr>
        <p:spPr bwMode="auto">
          <a:xfrm>
            <a:off x="2484438" y="4581525"/>
            <a:ext cx="287337" cy="757238"/>
          </a:xfrm>
          <a:prstGeom prst="leftBrace">
            <a:avLst>
              <a:gd name="adj1" fmla="val 21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2528" name="AutoShape 128"/>
          <p:cNvSpPr>
            <a:spLocks/>
          </p:cNvSpPr>
          <p:nvPr/>
        </p:nvSpPr>
        <p:spPr bwMode="auto">
          <a:xfrm>
            <a:off x="2843213" y="5329238"/>
            <a:ext cx="360362" cy="1484312"/>
          </a:xfrm>
          <a:prstGeom prst="leftBrace">
            <a:avLst>
              <a:gd name="adj1" fmla="val 3432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518" grpId="0" animBg="1"/>
      <p:bldP spid="102519" grpId="0" animBg="1"/>
      <p:bldP spid="102520" grpId="0" animBg="1"/>
      <p:bldP spid="102521" grpId="0" animBg="1"/>
      <p:bldP spid="102522" grpId="0" animBg="1"/>
      <p:bldP spid="102523" grpId="0" animBg="1"/>
      <p:bldP spid="102524" grpId="0"/>
      <p:bldP spid="102525" grpId="0"/>
      <p:bldP spid="102526" grpId="0"/>
      <p:bldP spid="102527" grpId="0" animBg="1"/>
      <p:bldP spid="1025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90" y="-33352"/>
            <a:ext cx="7772400" cy="1462088"/>
          </a:xfrm>
        </p:spPr>
        <p:txBody>
          <a:bodyPr/>
          <a:lstStyle/>
          <a:p>
            <a:r>
              <a:rPr lang="pt-BR" dirty="0"/>
              <a:t>Tipos de Ovos</a:t>
            </a:r>
          </a:p>
        </p:txBody>
      </p:sp>
      <p:pic>
        <p:nvPicPr>
          <p:cNvPr id="2053" name="Picture 5" descr="ANd9GcTr_h18pONRqfRE8qdDzdIT-qe7M1j3FTjQUgDRNUTHSHSKa1W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47021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762000" y="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/>
              <a:t>Âmnion</a:t>
            </a:r>
          </a:p>
        </p:txBody>
      </p:sp>
      <p:sp>
        <p:nvSpPr>
          <p:cNvPr id="106544" name="Text Box 48"/>
          <p:cNvSpPr txBox="1">
            <a:spLocks noChangeArrowheads="1"/>
          </p:cNvSpPr>
          <p:nvPr/>
        </p:nvSpPr>
        <p:spPr bwMode="auto">
          <a:xfrm>
            <a:off x="1187450" y="836613"/>
            <a:ext cx="76327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É uma fina membrana que delimita uma bolsa repleta de líquido. O líquido amniótico que tem por funções: </a:t>
            </a:r>
          </a:p>
          <a:p>
            <a:pPr algn="l"/>
            <a:r>
              <a:rPr lang="pt-BR" altLang="pt-BR" sz="1800"/>
              <a:t>·         Evitar o ressecamento do embrião </a:t>
            </a:r>
          </a:p>
          <a:p>
            <a:pPr algn="l"/>
            <a:r>
              <a:rPr lang="pt-BR" altLang="pt-BR" sz="1800"/>
              <a:t>·          Proteger contra choques mecânicos. </a:t>
            </a:r>
          </a:p>
          <a:p>
            <a:pPr algn="l"/>
            <a:r>
              <a:rPr lang="pt-BR" altLang="pt-BR" sz="1800"/>
              <a:t>O âmnio representa uma importante adaptação dos répteis a vida terrestre junto com a fecundação interna e faz parte do chamado ovo terrestre. Esse anexo permitiu aos répteis avançar em terras secas, e independência da água para a reprodução</a:t>
            </a:r>
            <a:r>
              <a:rPr lang="pt-BR" altLang="pt-BR"/>
              <a:t>. </a:t>
            </a:r>
          </a:p>
        </p:txBody>
      </p:sp>
      <p:sp>
        <p:nvSpPr>
          <p:cNvPr id="106545" name="WordArt 49"/>
          <p:cNvSpPr>
            <a:spLocks noChangeArrowheads="1" noChangeShapeType="1" noTextEdit="1"/>
          </p:cNvSpPr>
          <p:nvPr/>
        </p:nvSpPr>
        <p:spPr bwMode="auto">
          <a:xfrm>
            <a:off x="900113" y="3933825"/>
            <a:ext cx="1511300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Répteis</a:t>
            </a:r>
          </a:p>
        </p:txBody>
      </p:sp>
      <p:sp>
        <p:nvSpPr>
          <p:cNvPr id="106546" name="WordArt 50"/>
          <p:cNvSpPr>
            <a:spLocks noChangeArrowheads="1" noChangeShapeType="1" noTextEdit="1"/>
          </p:cNvSpPr>
          <p:nvPr/>
        </p:nvSpPr>
        <p:spPr bwMode="auto">
          <a:xfrm>
            <a:off x="900113" y="4724400"/>
            <a:ext cx="1439862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Aves</a:t>
            </a:r>
          </a:p>
        </p:txBody>
      </p:sp>
      <p:sp>
        <p:nvSpPr>
          <p:cNvPr id="106547" name="WordArt 51"/>
          <p:cNvSpPr>
            <a:spLocks noChangeArrowheads="1" noChangeShapeType="1" noTextEdit="1"/>
          </p:cNvSpPr>
          <p:nvPr/>
        </p:nvSpPr>
        <p:spPr bwMode="auto">
          <a:xfrm>
            <a:off x="900113" y="5661025"/>
            <a:ext cx="1871662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Mamíferos</a:t>
            </a:r>
          </a:p>
        </p:txBody>
      </p:sp>
      <p:pic>
        <p:nvPicPr>
          <p:cNvPr id="106548" name="Picture 52" descr="slide0015_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46475"/>
            <a:ext cx="3563937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49" name="Oval 53"/>
          <p:cNvSpPr>
            <a:spLocks noChangeArrowheads="1"/>
          </p:cNvSpPr>
          <p:nvPr/>
        </p:nvSpPr>
        <p:spPr bwMode="auto">
          <a:xfrm>
            <a:off x="6443663" y="4581525"/>
            <a:ext cx="1439862" cy="9350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6550" name="WordArt 54"/>
          <p:cNvSpPr>
            <a:spLocks noChangeArrowheads="1" noChangeShapeType="1" noTextEdit="1"/>
          </p:cNvSpPr>
          <p:nvPr/>
        </p:nvSpPr>
        <p:spPr bwMode="auto">
          <a:xfrm rot="5400000">
            <a:off x="2591594" y="4761706"/>
            <a:ext cx="201612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fontAlgn="auto"/>
            <a:r>
              <a:rPr lang="pt-BR" sz="36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34843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6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/>
      <p:bldP spid="106545" grpId="0" animBg="1"/>
      <p:bldP spid="106546" grpId="0" animBg="1"/>
      <p:bldP spid="106547" grpId="0" animBg="1"/>
      <p:bldP spid="106549" grpId="0" animBg="1"/>
      <p:bldP spid="1065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842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SzPct val="60000"/>
              <a:buFont typeface="Wingdings 2" pitchFamily="18" charset="2"/>
              <a:defRPr sz="28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 typeface="Wingdings 2" pitchFamily="18" charset="2"/>
              <a:buChar char="¿"/>
            </a:pPr>
            <a:endParaRPr lang="pt-BR" altLang="pt-BR" sz="240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762000" y="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/>
              <a:t>Córion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827088" y="831850"/>
            <a:ext cx="81343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altLang="pt-BR" sz="1800"/>
              <a:t>É uma membrana fina que envolve os outros anexos embrionários, é o mais externo. </a:t>
            </a:r>
          </a:p>
          <a:p>
            <a:pPr algn="just" eaLnBrk="0" hangingPunct="0"/>
            <a:r>
              <a:rPr lang="pt-BR" altLang="pt-BR" sz="1800"/>
              <a:t>Junta-se com o alantóide para formar o alantocórion com função respiratória em aves e répteis.</a:t>
            </a:r>
            <a:r>
              <a:rPr lang="pt-BR" altLang="pt-BR"/>
              <a:t> </a:t>
            </a:r>
            <a:endParaRPr lang="fr-CA" altLang="pt-BR"/>
          </a:p>
        </p:txBody>
      </p:sp>
      <p:pic>
        <p:nvPicPr>
          <p:cNvPr id="107547" name="Picture 27" descr="slide0015_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19488"/>
            <a:ext cx="3563937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48" name="WordArt 28"/>
          <p:cNvSpPr>
            <a:spLocks noChangeArrowheads="1" noChangeShapeType="1" noTextEdit="1"/>
          </p:cNvSpPr>
          <p:nvPr/>
        </p:nvSpPr>
        <p:spPr bwMode="auto">
          <a:xfrm>
            <a:off x="827088" y="2493963"/>
            <a:ext cx="1511300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Répteis</a:t>
            </a:r>
          </a:p>
        </p:txBody>
      </p:sp>
      <p:sp>
        <p:nvSpPr>
          <p:cNvPr id="107549" name="WordArt 29"/>
          <p:cNvSpPr>
            <a:spLocks noChangeArrowheads="1" noChangeShapeType="1" noTextEdit="1"/>
          </p:cNvSpPr>
          <p:nvPr/>
        </p:nvSpPr>
        <p:spPr bwMode="auto">
          <a:xfrm>
            <a:off x="827088" y="3284538"/>
            <a:ext cx="1439862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Aves</a:t>
            </a:r>
          </a:p>
        </p:txBody>
      </p:sp>
      <p:sp>
        <p:nvSpPr>
          <p:cNvPr id="107550" name="WordArt 30"/>
          <p:cNvSpPr>
            <a:spLocks noChangeArrowheads="1" noChangeShapeType="1" noTextEdit="1"/>
          </p:cNvSpPr>
          <p:nvPr/>
        </p:nvSpPr>
        <p:spPr bwMode="auto">
          <a:xfrm>
            <a:off x="827088" y="4221163"/>
            <a:ext cx="1871662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Mamíferos</a:t>
            </a:r>
          </a:p>
        </p:txBody>
      </p:sp>
      <p:sp>
        <p:nvSpPr>
          <p:cNvPr id="107551" name="AutoShape 31"/>
          <p:cNvSpPr>
            <a:spLocks/>
          </p:cNvSpPr>
          <p:nvPr/>
        </p:nvSpPr>
        <p:spPr bwMode="auto">
          <a:xfrm>
            <a:off x="2339975" y="2449513"/>
            <a:ext cx="360363" cy="1484312"/>
          </a:xfrm>
          <a:prstGeom prst="leftBrace">
            <a:avLst>
              <a:gd name="adj1" fmla="val 343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2627313" y="2859088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Fica sob a a casca do ovo, camada de proteção, trocas gasosas com o embrião e o meio externo.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2987675" y="429260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Une-se a parede uterina e forma a placenta.</a:t>
            </a:r>
          </a:p>
        </p:txBody>
      </p:sp>
      <p:sp>
        <p:nvSpPr>
          <p:cNvPr id="107554" name="AutoShape 34"/>
          <p:cNvSpPr>
            <a:spLocks/>
          </p:cNvSpPr>
          <p:nvPr/>
        </p:nvSpPr>
        <p:spPr bwMode="auto">
          <a:xfrm>
            <a:off x="2771775" y="4005263"/>
            <a:ext cx="360363" cy="1123950"/>
          </a:xfrm>
          <a:prstGeom prst="leftBrace">
            <a:avLst>
              <a:gd name="adj1" fmla="val 259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7555" name="Oval 35"/>
          <p:cNvSpPr>
            <a:spLocks noChangeArrowheads="1"/>
          </p:cNvSpPr>
          <p:nvPr/>
        </p:nvSpPr>
        <p:spPr bwMode="auto">
          <a:xfrm>
            <a:off x="6013450" y="4510088"/>
            <a:ext cx="2374900" cy="2232025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7556" name="WordArt 36"/>
          <p:cNvSpPr>
            <a:spLocks noChangeArrowheads="1" noChangeShapeType="1" noTextEdit="1"/>
          </p:cNvSpPr>
          <p:nvPr/>
        </p:nvSpPr>
        <p:spPr bwMode="auto">
          <a:xfrm rot="5400000">
            <a:off x="-738187" y="3232150"/>
            <a:ext cx="230505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fontAlgn="auto"/>
            <a:r>
              <a:rPr lang="pt-BR" sz="36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16581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48" grpId="0" animBg="1"/>
      <p:bldP spid="107549" grpId="0" animBg="1"/>
      <p:bldP spid="107550" grpId="0" animBg="1"/>
      <p:bldP spid="107551" grpId="0" animBg="1"/>
      <p:bldP spid="107552" grpId="0"/>
      <p:bldP spid="107553" grpId="0"/>
      <p:bldP spid="107554" grpId="0" animBg="1"/>
      <p:bldP spid="107555" grpId="0" animBg="1"/>
      <p:bldP spid="107555" grpId="1" animBg="1"/>
      <p:bldP spid="107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762000" y="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/>
              <a:t>Alantóide</a:t>
            </a:r>
          </a:p>
        </p:txBody>
      </p:sp>
      <p:pic>
        <p:nvPicPr>
          <p:cNvPr id="108586" name="Picture 42" descr="slide0015_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19488"/>
            <a:ext cx="3563937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1042988" y="908050"/>
            <a:ext cx="75612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É uma membrana ligada</a:t>
            </a:r>
            <a:r>
              <a:rPr lang="pt-BR" altLang="pt-BR" sz="1800" b="1"/>
              <a:t> </a:t>
            </a:r>
            <a:r>
              <a:rPr lang="pt-BR" altLang="pt-BR" sz="1800"/>
              <a:t>a parte posterior do intestino do embrião.</a:t>
            </a:r>
          </a:p>
          <a:p>
            <a:pPr algn="l"/>
            <a:r>
              <a:rPr lang="pt-BR" altLang="pt-BR" sz="1800"/>
              <a:t>É também uma membrana em forma de saco </a:t>
            </a:r>
          </a:p>
        </p:txBody>
      </p:sp>
      <p:sp>
        <p:nvSpPr>
          <p:cNvPr id="108588" name="Oval 44"/>
          <p:cNvSpPr>
            <a:spLocks noChangeArrowheads="1"/>
          </p:cNvSpPr>
          <p:nvPr/>
        </p:nvSpPr>
        <p:spPr bwMode="auto">
          <a:xfrm>
            <a:off x="7380288" y="5086350"/>
            <a:ext cx="936625" cy="863600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8589" name="WordArt 45"/>
          <p:cNvSpPr>
            <a:spLocks noChangeArrowheads="1" noChangeShapeType="1" noTextEdit="1"/>
          </p:cNvSpPr>
          <p:nvPr/>
        </p:nvSpPr>
        <p:spPr bwMode="auto">
          <a:xfrm>
            <a:off x="827088" y="2493963"/>
            <a:ext cx="1511300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Répteis</a:t>
            </a:r>
          </a:p>
        </p:txBody>
      </p:sp>
      <p:sp>
        <p:nvSpPr>
          <p:cNvPr id="108590" name="WordArt 46"/>
          <p:cNvSpPr>
            <a:spLocks noChangeArrowheads="1" noChangeShapeType="1" noTextEdit="1"/>
          </p:cNvSpPr>
          <p:nvPr/>
        </p:nvSpPr>
        <p:spPr bwMode="auto">
          <a:xfrm>
            <a:off x="827088" y="3284538"/>
            <a:ext cx="1439862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Aves</a:t>
            </a:r>
          </a:p>
        </p:txBody>
      </p:sp>
      <p:sp>
        <p:nvSpPr>
          <p:cNvPr id="108591" name="WordArt 47"/>
          <p:cNvSpPr>
            <a:spLocks noChangeArrowheads="1" noChangeShapeType="1" noTextEdit="1"/>
          </p:cNvSpPr>
          <p:nvPr/>
        </p:nvSpPr>
        <p:spPr bwMode="auto">
          <a:xfrm>
            <a:off x="827088" y="4221163"/>
            <a:ext cx="1871662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Mamíferos</a:t>
            </a:r>
          </a:p>
        </p:txBody>
      </p:sp>
      <p:sp>
        <p:nvSpPr>
          <p:cNvPr id="108592" name="AutoShape 48"/>
          <p:cNvSpPr>
            <a:spLocks/>
          </p:cNvSpPr>
          <p:nvPr/>
        </p:nvSpPr>
        <p:spPr bwMode="auto">
          <a:xfrm>
            <a:off x="2339975" y="2449513"/>
            <a:ext cx="360363" cy="1484312"/>
          </a:xfrm>
          <a:prstGeom prst="leftBrace">
            <a:avLst>
              <a:gd name="adj1" fmla="val 343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2627313" y="2636838"/>
            <a:ext cx="65166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Trocas gasosas, armazenamento de excretas, remoções de sais de cálcio da  casca e incorporação no esqueleto, facilitando a saída do animal ao nascer. </a:t>
            </a:r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2987675" y="429260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É reduzido e forma o Cordão Umbilical.</a:t>
            </a:r>
          </a:p>
        </p:txBody>
      </p:sp>
      <p:sp>
        <p:nvSpPr>
          <p:cNvPr id="108595" name="AutoShape 51"/>
          <p:cNvSpPr>
            <a:spLocks/>
          </p:cNvSpPr>
          <p:nvPr/>
        </p:nvSpPr>
        <p:spPr bwMode="auto">
          <a:xfrm>
            <a:off x="2771775" y="4005263"/>
            <a:ext cx="360363" cy="1123950"/>
          </a:xfrm>
          <a:prstGeom prst="leftBrace">
            <a:avLst>
              <a:gd name="adj1" fmla="val 259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8596" name="WordArt 52"/>
          <p:cNvSpPr>
            <a:spLocks noChangeArrowheads="1" noChangeShapeType="1" noTextEdit="1"/>
          </p:cNvSpPr>
          <p:nvPr/>
        </p:nvSpPr>
        <p:spPr bwMode="auto">
          <a:xfrm rot="5400000">
            <a:off x="-649288" y="3321051"/>
            <a:ext cx="20161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fontAlgn="auto"/>
            <a:r>
              <a:rPr lang="pt-BR" sz="36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7026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7" grpId="0"/>
      <p:bldP spid="108588" grpId="0" animBg="1"/>
      <p:bldP spid="108589" grpId="0" animBg="1"/>
      <p:bldP spid="108590" grpId="0" animBg="1"/>
      <p:bldP spid="108591" grpId="0" animBg="1"/>
      <p:bldP spid="108592" grpId="0" animBg="1"/>
      <p:bldP spid="108593" grpId="0"/>
      <p:bldP spid="108594" grpId="0"/>
      <p:bldP spid="108595" grpId="0" animBg="1"/>
      <p:bldP spid="1085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SzPct val="60000"/>
              <a:buFont typeface="Wingdings 2" pitchFamily="18" charset="2"/>
              <a:defRPr sz="28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 typeface="Wingdings 2" pitchFamily="18" charset="2"/>
              <a:buChar char="¿"/>
            </a:pPr>
            <a:endParaRPr lang="pt-BR" altLang="pt-BR" sz="24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762000" y="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/>
              <a:t>Placenta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971550" y="1125538"/>
            <a:ext cx="7812088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Estrutura vascularizados mamíferos que  se forma do Córion + Alantóide e do endométrio materno.</a:t>
            </a:r>
          </a:p>
          <a:p>
            <a:pPr algn="l"/>
            <a:r>
              <a:rPr lang="pt-BR" altLang="pt-BR" sz="1800"/>
              <a:t>Não é considerada por muitos autores como anexo embrionário já que tem uma parte </a:t>
            </a:r>
            <a:r>
              <a:rPr lang="pt-BR" altLang="pt-BR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materna</a:t>
            </a:r>
            <a:r>
              <a:rPr lang="pt-BR" altLang="pt-BR" sz="1800"/>
              <a:t> e outra </a:t>
            </a:r>
            <a:r>
              <a:rPr lang="pt-BR" altLang="pt-BR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fetal</a:t>
            </a:r>
            <a:r>
              <a:rPr lang="pt-BR" altLang="pt-BR" sz="1800"/>
              <a:t>.</a:t>
            </a:r>
          </a:p>
          <a:p>
            <a:pPr algn="l"/>
            <a:r>
              <a:rPr lang="pt-BR" altLang="pt-BR" sz="1800"/>
              <a:t>Permite a troca de substâncias entre o organismo materno e o fetal.</a:t>
            </a:r>
          </a:p>
          <a:p>
            <a:pPr algn="just"/>
            <a:r>
              <a:rPr lang="pt-BR" altLang="pt-BR" sz="1800"/>
              <a:t>Nos primeiros meses de gestação, a placenta trabalha produzindo hormônios( progesterona, estrogênios), além de substâncias de defesa  (barreira contra infecções), nutrição, respiração e excreção. </a:t>
            </a:r>
          </a:p>
        </p:txBody>
      </p:sp>
      <p:pic>
        <p:nvPicPr>
          <p:cNvPr id="109590" name="Picture 22" descr="slide0011_image0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492"/>
            <a:ext cx="2255635" cy="20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1" name="Picture 23" descr="slide0018_image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5449"/>
            <a:ext cx="2225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2771427" y="3863181"/>
            <a:ext cx="39608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600" b="1"/>
              <a:t>Ocorrência:</a:t>
            </a:r>
          </a:p>
          <a:p>
            <a:pPr algn="l">
              <a:buFontTx/>
              <a:buChar char="•"/>
            </a:pPr>
            <a:r>
              <a:rPr lang="pt-BR" altLang="pt-BR" sz="1600"/>
              <a:t> </a:t>
            </a:r>
            <a:r>
              <a:rPr lang="pt-BR" altLang="pt-BR" sz="1600" b="1"/>
              <a:t>mamíferos metatérios</a:t>
            </a:r>
            <a:r>
              <a:rPr lang="pt-BR" altLang="pt-BR" sz="1600"/>
              <a:t>( marsupiais) vivíparos com placenta rudimentar;</a:t>
            </a:r>
          </a:p>
          <a:p>
            <a:pPr algn="l"/>
            <a:r>
              <a:rPr lang="pt-BR" altLang="pt-BR" sz="1600"/>
              <a:t>Ex. Taz, canguru, coala, gambá,..</a:t>
            </a:r>
          </a:p>
          <a:p>
            <a:pPr algn="l">
              <a:buFontTx/>
              <a:buChar char="•"/>
            </a:pPr>
            <a:r>
              <a:rPr lang="pt-BR" altLang="pt-BR" sz="1600"/>
              <a:t> </a:t>
            </a:r>
            <a:r>
              <a:rPr lang="pt-BR" altLang="pt-BR" sz="1600" b="1"/>
              <a:t>mamíferos eutérios</a:t>
            </a:r>
            <a:r>
              <a:rPr lang="pt-BR" altLang="pt-BR" sz="1600"/>
              <a:t>( placentários) vivíparos com placenta desenvolvida</a:t>
            </a:r>
          </a:p>
          <a:p>
            <a:pPr algn="l">
              <a:buFontTx/>
              <a:buChar char="•"/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0000"/>
                </a:solidFill>
              </a:rPr>
              <a:t>Não ocorre nos Prototérios </a:t>
            </a:r>
          </a:p>
          <a:p>
            <a:pPr algn="l"/>
            <a:r>
              <a:rPr lang="pt-BR" altLang="pt-BR" sz="1600">
                <a:solidFill>
                  <a:srgbClr val="FF0000"/>
                </a:solidFill>
              </a:rPr>
              <a:t>( monotrematas), botam ovos.</a:t>
            </a:r>
          </a:p>
          <a:p>
            <a:pPr algn="l"/>
            <a:r>
              <a:rPr lang="pt-BR" altLang="pt-BR" sz="1600">
                <a:solidFill>
                  <a:srgbClr val="FF0000"/>
                </a:solidFill>
              </a:rPr>
              <a:t>Ex.équidna e ornitorrinco)</a:t>
            </a:r>
          </a:p>
        </p:txBody>
      </p:sp>
    </p:spTree>
    <p:extLst>
      <p:ext uri="{BB962C8B-B14F-4D97-AF65-F5344CB8AC3E}">
        <p14:creationId xmlns:p14="http://schemas.microsoft.com/office/powerpoint/2010/main" val="13511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9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9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9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SzPct val="60000"/>
              <a:buFont typeface="Wingdings 2" pitchFamily="18" charset="2"/>
              <a:defRPr sz="28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57014"/>
              </a:buClr>
              <a:buFont typeface="Times New Roman" pitchFamily="18" charset="0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 typeface="Wingdings 2" pitchFamily="18" charset="2"/>
              <a:buChar char="¿"/>
            </a:pPr>
            <a:endParaRPr lang="pt-BR" altLang="pt-BR" sz="240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762000" y="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701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1pPr>
            <a:lvl2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2pPr>
            <a:lvl3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3pPr>
            <a:lvl4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4pPr>
            <a:lvl5pPr algn="l">
              <a:spcBef>
                <a:spcPct val="0"/>
              </a:spcBef>
              <a:defRPr sz="3200">
                <a:solidFill>
                  <a:schemeClr val="tx2"/>
                </a:solidFill>
                <a:latin typeface="MicrogrammaDBolEx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icrogrammaDBolExt" pitchFamily="34" charset="0"/>
              </a:defRPr>
            </a:lvl9pPr>
          </a:lstStyle>
          <a:p>
            <a:r>
              <a:rPr lang="pt-BR" altLang="pt-BR"/>
              <a:t>Cordão Umbilical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1116013" y="836613"/>
            <a:ext cx="74898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800"/>
              <a:t>É uma exclusividade dos mamíferos. </a:t>
            </a:r>
          </a:p>
          <a:p>
            <a:pPr algn="l"/>
            <a:r>
              <a:rPr lang="pt-BR" altLang="pt-BR" sz="1800"/>
              <a:t>É o elemento de ligação entre o feto e a placenta materna. </a:t>
            </a:r>
          </a:p>
          <a:p>
            <a:pPr algn="l"/>
            <a:r>
              <a:rPr lang="pt-BR" altLang="pt-BR" sz="1800"/>
              <a:t>Apresenta duas artérias e uma única veia, estruturas que garantem a nutrição e respiração do embrião. </a:t>
            </a:r>
          </a:p>
          <a:p>
            <a:pPr algn="l"/>
            <a:r>
              <a:rPr lang="pt-BR" altLang="pt-BR" sz="1800"/>
              <a:t>É formado a partir do alantóide e da vesícula vitelínica.</a:t>
            </a:r>
            <a:r>
              <a:rPr lang="pt-BR" altLang="pt-BR"/>
              <a:t> </a:t>
            </a:r>
          </a:p>
        </p:txBody>
      </p:sp>
      <p:pic>
        <p:nvPicPr>
          <p:cNvPr id="110616" name="Picture 24" descr="nascimento.jpg (53946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3816350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Tipo de segmentação</a:t>
            </a:r>
          </a:p>
        </p:txBody>
      </p:sp>
      <p:pic>
        <p:nvPicPr>
          <p:cNvPr id="10245" name="Picture 5" descr="ANd9GcTPAxNNnTjSKtXBGxghMbM6cZwyA-RH4p16j0sczzIlUvyrc5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306638"/>
            <a:ext cx="5832475" cy="3930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Holoblástica igual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Ovo Oligolécito</a:t>
            </a:r>
          </a:p>
        </p:txBody>
      </p:sp>
      <p:pic>
        <p:nvPicPr>
          <p:cNvPr id="11269" name="Picture 5" descr="ANd9GcRW_tAdo3j5NhJTYBHj943K4hles5OVqbnbpbI_4vAt6tpMwj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997200"/>
            <a:ext cx="8604250" cy="2628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Holoblástica desigual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13" y="2565400"/>
            <a:ext cx="7772400" cy="4114800"/>
          </a:xfrm>
        </p:spPr>
        <p:txBody>
          <a:bodyPr/>
          <a:lstStyle/>
          <a:p>
            <a:r>
              <a:rPr lang="pt-BR"/>
              <a:t>Ovo Heterolécito</a:t>
            </a:r>
          </a:p>
        </p:txBody>
      </p:sp>
      <p:pic>
        <p:nvPicPr>
          <p:cNvPr id="12293" name="Picture 5" descr="segmentaca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313" y="1944688"/>
            <a:ext cx="4198937" cy="46529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9" name="Picture 5" descr="ANd9GcR0hmS_OwpFWwpXIfItVzd9_lEJvEVmPrjBOzPBQvfQe4r6-S5N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575"/>
            <a:ext cx="8785225" cy="6534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Meroblástica Discoidal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Ovo Telolécito</a:t>
            </a:r>
          </a:p>
        </p:txBody>
      </p:sp>
      <p:pic>
        <p:nvPicPr>
          <p:cNvPr id="13319" name="Picture 7" descr="ANd9GcRzeMsjIsKzxA8gCvrf4Y9TQOlcpUEN5539LyotGSGIAzTEJLm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68638"/>
            <a:ext cx="8569325" cy="3016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41" name="Picture 5" descr="ANd9GcQGMX_gmF3eHkhC5kwwQYGfXpGVuKFv-H5qktUF4ZCUNkkgk0X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56662" cy="66690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Meroblástica Superficial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Ovo Centrolécito</a:t>
            </a:r>
          </a:p>
        </p:txBody>
      </p:sp>
      <p:pic>
        <p:nvPicPr>
          <p:cNvPr id="15365" name="Picture 5" descr="ANd9GcRWkD5Iy1u7AUixBDzuv5PQHChk77YbknB4pZfh6YQ3-lmj6A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095625"/>
            <a:ext cx="8820150" cy="299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694</Words>
  <Application>Microsoft Office PowerPoint</Application>
  <PresentationFormat>Apresentação na tela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Imagem de bitmap</vt:lpstr>
      <vt:lpstr>Embriologia</vt:lpstr>
      <vt:lpstr>Tipos de Ovos</vt:lpstr>
      <vt:lpstr>Tipo de segmentação</vt:lpstr>
      <vt:lpstr>Holoblástica igual</vt:lpstr>
      <vt:lpstr>Holoblástica desigual</vt:lpstr>
      <vt:lpstr>Apresentação do PowerPoint</vt:lpstr>
      <vt:lpstr>Meroblástica Discoidal</vt:lpstr>
      <vt:lpstr>Apresentação do PowerPoint</vt:lpstr>
      <vt:lpstr>Meroblástica Superficial</vt:lpstr>
      <vt:lpstr>O Desenvolvimento Embrionário do Anfióxo</vt:lpstr>
      <vt:lpstr>TRÊS COISAS DEVEMOS LEMBRAR</vt:lpstr>
      <vt:lpstr>Apresentação do PowerPoint</vt:lpstr>
      <vt:lpstr>Apresentação do PowerPoint</vt:lpstr>
      <vt:lpstr>Organogênese</vt:lpstr>
      <vt:lpstr>Organogênese</vt:lpstr>
      <vt:lpstr>O Desenvolvimento Embrionário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dc:creator>Daniel</dc:creator>
  <cp:lastModifiedBy>Daniel</cp:lastModifiedBy>
  <cp:revision>9</cp:revision>
  <dcterms:created xsi:type="dcterms:W3CDTF">2012-07-13T19:52:13Z</dcterms:created>
  <dcterms:modified xsi:type="dcterms:W3CDTF">2016-06-09T09:05:28Z</dcterms:modified>
</cp:coreProperties>
</file>